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5" r:id="rId6"/>
    <p:sldId id="267" r:id="rId7"/>
    <p:sldId id="268" r:id="rId8"/>
    <p:sldId id="257" r:id="rId9"/>
    <p:sldId id="264" r:id="rId10"/>
    <p:sldId id="259" r:id="rId11"/>
    <p:sldId id="260" r:id="rId12"/>
    <p:sldId id="258" r:id="rId13"/>
    <p:sldId id="266" r:id="rId14"/>
    <p:sldId id="262" r:id="rId15"/>
    <p:sldId id="269" r:id="rId16"/>
  </p:sldIdLst>
  <p:sldSz cx="12192000" cy="6858000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06BA"/>
    <a:srgbClr val="FF6600"/>
    <a:srgbClr val="3900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 snapToGrid="0">
      <p:cViewPr varScale="1">
        <p:scale>
          <a:sx n="62" d="100"/>
          <a:sy n="62" d="100"/>
        </p:scale>
        <p:origin x="8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CD851E-5258-4AC1-AC57-BF7F3D75650F}" type="doc">
      <dgm:prSet loTypeId="urn:microsoft.com/office/officeart/2005/8/layout/cycle2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677C61-1CD1-4D83-A789-C4ED68315AD9}">
      <dgm:prSet/>
      <dgm:spPr>
        <a:solidFill>
          <a:srgbClr val="3900AC"/>
        </a:solidFill>
        <a:ln w="76200">
          <a:solidFill>
            <a:schemeClr val="bg1"/>
          </a:solidFill>
        </a:ln>
      </dgm:spPr>
      <dgm:t>
        <a:bodyPr/>
        <a:lstStyle/>
        <a:p>
          <a:r>
            <a:rPr lang="en-US"/>
            <a:t>Uniforms: 6</a:t>
          </a:r>
          <a:r>
            <a:rPr lang="en-US" baseline="30000"/>
            <a:t>th</a:t>
          </a:r>
          <a:r>
            <a:rPr lang="en-US"/>
            <a:t> Graders will wear gray or royal blue collar shirt and Khaki, blue or black pants/shorts/skirts.</a:t>
          </a:r>
        </a:p>
      </dgm:t>
    </dgm:pt>
    <dgm:pt modelId="{78FA34B8-3181-42DD-A916-1BE99ADD5752}" type="parTrans" cxnId="{399D3DFD-0D22-4379-97AB-3A8EE6C536F4}">
      <dgm:prSet/>
      <dgm:spPr/>
      <dgm:t>
        <a:bodyPr/>
        <a:lstStyle/>
        <a:p>
          <a:endParaRPr lang="en-US"/>
        </a:p>
      </dgm:t>
    </dgm:pt>
    <dgm:pt modelId="{302BE2C3-E212-452B-88F2-5F4ACC9394F4}" type="sibTrans" cxnId="{399D3DFD-0D22-4379-97AB-3A8EE6C536F4}">
      <dgm:prSet/>
      <dgm:spPr/>
      <dgm:t>
        <a:bodyPr/>
        <a:lstStyle/>
        <a:p>
          <a:endParaRPr lang="en-US"/>
        </a:p>
      </dgm:t>
    </dgm:pt>
    <dgm:pt modelId="{D6614A80-D53A-448B-BB35-77ABB9C7F961}" type="pres">
      <dgm:prSet presAssocID="{0DCD851E-5258-4AC1-AC57-BF7F3D75650F}" presName="cycle" presStyleCnt="0">
        <dgm:presLayoutVars>
          <dgm:dir/>
          <dgm:resizeHandles val="exact"/>
        </dgm:presLayoutVars>
      </dgm:prSet>
      <dgm:spPr/>
    </dgm:pt>
    <dgm:pt modelId="{EB9E7D11-534E-4D63-B6B8-EF34A518FD0F}" type="pres">
      <dgm:prSet presAssocID="{6A677C61-1CD1-4D83-A789-C4ED68315AD9}" presName="node" presStyleLbl="node1" presStyleIdx="0" presStyleCnt="1" custRadScaleRad="109833" custRadScaleInc="-1728">
        <dgm:presLayoutVars>
          <dgm:bulletEnabled val="1"/>
        </dgm:presLayoutVars>
      </dgm:prSet>
      <dgm:spPr/>
    </dgm:pt>
  </dgm:ptLst>
  <dgm:cxnLst>
    <dgm:cxn modelId="{F970F564-2C14-4FDF-9FA8-DE77209E0813}" type="presOf" srcId="{0DCD851E-5258-4AC1-AC57-BF7F3D75650F}" destId="{D6614A80-D53A-448B-BB35-77ABB9C7F961}" srcOrd="0" destOrd="0" presId="urn:microsoft.com/office/officeart/2005/8/layout/cycle2"/>
    <dgm:cxn modelId="{D3806BF3-4828-4CD8-8D2B-E7DB64146E17}" type="presOf" srcId="{6A677C61-1CD1-4D83-A789-C4ED68315AD9}" destId="{EB9E7D11-534E-4D63-B6B8-EF34A518FD0F}" srcOrd="0" destOrd="0" presId="urn:microsoft.com/office/officeart/2005/8/layout/cycle2"/>
    <dgm:cxn modelId="{399D3DFD-0D22-4379-97AB-3A8EE6C536F4}" srcId="{0DCD851E-5258-4AC1-AC57-BF7F3D75650F}" destId="{6A677C61-1CD1-4D83-A789-C4ED68315AD9}" srcOrd="0" destOrd="0" parTransId="{78FA34B8-3181-42DD-A916-1BE99ADD5752}" sibTransId="{302BE2C3-E212-452B-88F2-5F4ACC9394F4}"/>
    <dgm:cxn modelId="{2D8A4723-C97C-45AE-A3BD-205333C900AB}" type="presParOf" srcId="{D6614A80-D53A-448B-BB35-77ABB9C7F961}" destId="{EB9E7D11-534E-4D63-B6B8-EF34A518FD0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878548-4B81-432B-9681-C70799643121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874A62-C2ED-4D44-BC1F-C0D7B8D19CFA}">
      <dgm:prSet/>
      <dgm:spPr>
        <a:solidFill>
          <a:srgbClr val="3900AC"/>
        </a:solidFill>
        <a:ln w="76200">
          <a:solidFill>
            <a:schemeClr val="bg1"/>
          </a:solidFill>
        </a:ln>
      </dgm:spPr>
      <dgm:t>
        <a:bodyPr/>
        <a:lstStyle/>
        <a:p>
          <a:r>
            <a:rPr lang="en-US"/>
            <a:t>The academy is on the first floor and has unique classes which include: Spanish, Russian, STEM, Culinary Arts, Band, Orchestra, Art, PE, Drums, Music, Facing History and Choir</a:t>
          </a:r>
        </a:p>
      </dgm:t>
    </dgm:pt>
    <dgm:pt modelId="{871122F3-072C-4DCD-A629-479B24253091}" type="parTrans" cxnId="{B2A08D04-D1A5-42CC-BCBD-00CC186AAFA7}">
      <dgm:prSet/>
      <dgm:spPr/>
      <dgm:t>
        <a:bodyPr/>
        <a:lstStyle/>
        <a:p>
          <a:endParaRPr lang="en-US"/>
        </a:p>
      </dgm:t>
    </dgm:pt>
    <dgm:pt modelId="{64C76486-FEC5-400A-ADF3-03AD9981794A}" type="sibTrans" cxnId="{B2A08D04-D1A5-42CC-BCBD-00CC186AAFA7}">
      <dgm:prSet/>
      <dgm:spPr/>
      <dgm:t>
        <a:bodyPr/>
        <a:lstStyle/>
        <a:p>
          <a:endParaRPr lang="en-US"/>
        </a:p>
      </dgm:t>
    </dgm:pt>
    <dgm:pt modelId="{0A92C599-A015-4DE6-BBC8-CF561E169196}" type="pres">
      <dgm:prSet presAssocID="{90878548-4B81-432B-9681-C70799643121}" presName="cycle" presStyleCnt="0">
        <dgm:presLayoutVars>
          <dgm:dir/>
          <dgm:resizeHandles val="exact"/>
        </dgm:presLayoutVars>
      </dgm:prSet>
      <dgm:spPr/>
    </dgm:pt>
    <dgm:pt modelId="{C1BBFF1C-1CC8-4AED-AAEB-77290FA6AB30}" type="pres">
      <dgm:prSet presAssocID="{84874A62-C2ED-4D44-BC1F-C0D7B8D19CFA}" presName="node" presStyleLbl="node1" presStyleIdx="0" presStyleCnt="1" custScaleX="297246" custRadScaleRad="76882" custRadScaleInc="-22">
        <dgm:presLayoutVars>
          <dgm:bulletEnabled val="1"/>
        </dgm:presLayoutVars>
      </dgm:prSet>
      <dgm:spPr/>
    </dgm:pt>
  </dgm:ptLst>
  <dgm:cxnLst>
    <dgm:cxn modelId="{B2A08D04-D1A5-42CC-BCBD-00CC186AAFA7}" srcId="{90878548-4B81-432B-9681-C70799643121}" destId="{84874A62-C2ED-4D44-BC1F-C0D7B8D19CFA}" srcOrd="0" destOrd="0" parTransId="{871122F3-072C-4DCD-A629-479B24253091}" sibTransId="{64C76486-FEC5-400A-ADF3-03AD9981794A}"/>
    <dgm:cxn modelId="{F500C1EE-4703-4899-A814-CB414F9A34D1}" type="presOf" srcId="{84874A62-C2ED-4D44-BC1F-C0D7B8D19CFA}" destId="{C1BBFF1C-1CC8-4AED-AAEB-77290FA6AB30}" srcOrd="0" destOrd="0" presId="urn:microsoft.com/office/officeart/2005/8/layout/cycle2"/>
    <dgm:cxn modelId="{67D1BFF3-41A3-49C0-AB05-FB27362A8AF1}" type="presOf" srcId="{90878548-4B81-432B-9681-C70799643121}" destId="{0A92C599-A015-4DE6-BBC8-CF561E169196}" srcOrd="0" destOrd="0" presId="urn:microsoft.com/office/officeart/2005/8/layout/cycle2"/>
    <dgm:cxn modelId="{57B87505-F75F-472A-9788-5314E968B93F}" type="presParOf" srcId="{0A92C599-A015-4DE6-BBC8-CF561E169196}" destId="{C1BBFF1C-1CC8-4AED-AAEB-77290FA6AB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4ACF62-1201-4BE5-986C-178DBD90BDB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A94A81-050D-40D1-8B21-65BE6CE607EA}">
      <dgm:prSet/>
      <dgm:spPr>
        <a:solidFill>
          <a:srgbClr val="3900AC"/>
        </a:solidFill>
        <a:ln w="76200">
          <a:solidFill>
            <a:schemeClr val="bg1"/>
          </a:solidFill>
        </a:ln>
      </dgm:spPr>
      <dgm:t>
        <a:bodyPr/>
        <a:lstStyle/>
        <a:p>
          <a:pPr rtl="0"/>
          <a:r>
            <a:rPr lang="en-US" dirty="0"/>
            <a:t>After school activities include: Volleyball, Football, Basketball, Track, Soccer,</a:t>
          </a:r>
          <a:r>
            <a:rPr lang="en-US" dirty="0">
              <a:latin typeface="Calibri Light" panose="020F0302020204030204"/>
            </a:rPr>
            <a:t> Softball, Baseball, Rugby, </a:t>
          </a:r>
          <a:r>
            <a:rPr lang="en-US" dirty="0"/>
            <a:t>Majorettes, Cheerleading, Band, Drumline, Debate, HOSA and many more</a:t>
          </a:r>
          <a:endParaRPr lang="en-US" dirty="0">
            <a:latin typeface="Calibri Light" panose="020F0302020204030204"/>
          </a:endParaRPr>
        </a:p>
      </dgm:t>
    </dgm:pt>
    <dgm:pt modelId="{D2212F92-AFF8-44FA-A676-C77A876E0CBA}" type="parTrans" cxnId="{5B07DCAB-BBA7-4F4E-A828-EB0287F8E3A6}">
      <dgm:prSet/>
      <dgm:spPr/>
      <dgm:t>
        <a:bodyPr/>
        <a:lstStyle/>
        <a:p>
          <a:endParaRPr lang="en-US"/>
        </a:p>
      </dgm:t>
    </dgm:pt>
    <dgm:pt modelId="{4F770348-1ABB-4964-AA90-B72F116625A3}" type="sibTrans" cxnId="{5B07DCAB-BBA7-4F4E-A828-EB0287F8E3A6}">
      <dgm:prSet/>
      <dgm:spPr/>
      <dgm:t>
        <a:bodyPr/>
        <a:lstStyle/>
        <a:p>
          <a:endParaRPr lang="en-US"/>
        </a:p>
      </dgm:t>
    </dgm:pt>
    <dgm:pt modelId="{B42C0169-A25D-4988-82A8-EB72E6014FFC}" type="pres">
      <dgm:prSet presAssocID="{804ACF62-1201-4BE5-986C-178DBD90BDB2}" presName="cycle" presStyleCnt="0">
        <dgm:presLayoutVars>
          <dgm:dir/>
          <dgm:resizeHandles val="exact"/>
        </dgm:presLayoutVars>
      </dgm:prSet>
      <dgm:spPr/>
    </dgm:pt>
    <dgm:pt modelId="{C8928694-C5DD-4BFC-99C9-42A94DE1040A}" type="pres">
      <dgm:prSet presAssocID="{D4A94A81-050D-40D1-8B21-65BE6CE607EA}" presName="node" presStyleLbl="node1" presStyleIdx="0" presStyleCnt="1" custScaleX="223624" custScaleY="100023" custRadScaleRad="121672" custRadScaleInc="7713">
        <dgm:presLayoutVars>
          <dgm:bulletEnabled val="1"/>
        </dgm:presLayoutVars>
      </dgm:prSet>
      <dgm:spPr/>
    </dgm:pt>
  </dgm:ptLst>
  <dgm:cxnLst>
    <dgm:cxn modelId="{A2CE6D52-CF73-4911-A98C-534D85FB50EA}" type="presOf" srcId="{804ACF62-1201-4BE5-986C-178DBD90BDB2}" destId="{B42C0169-A25D-4988-82A8-EB72E6014FFC}" srcOrd="0" destOrd="0" presId="urn:microsoft.com/office/officeart/2005/8/layout/cycle2"/>
    <dgm:cxn modelId="{0F67F3A6-529B-440D-BA42-396B8908B371}" type="presOf" srcId="{D4A94A81-050D-40D1-8B21-65BE6CE607EA}" destId="{C8928694-C5DD-4BFC-99C9-42A94DE1040A}" srcOrd="0" destOrd="0" presId="urn:microsoft.com/office/officeart/2005/8/layout/cycle2"/>
    <dgm:cxn modelId="{5B07DCAB-BBA7-4F4E-A828-EB0287F8E3A6}" srcId="{804ACF62-1201-4BE5-986C-178DBD90BDB2}" destId="{D4A94A81-050D-40D1-8B21-65BE6CE607EA}" srcOrd="0" destOrd="0" parTransId="{D2212F92-AFF8-44FA-A676-C77A876E0CBA}" sibTransId="{4F770348-1ABB-4964-AA90-B72F116625A3}"/>
    <dgm:cxn modelId="{18C450E1-3637-43C3-A800-4B53DB6F8D23}" type="presParOf" srcId="{B42C0169-A25D-4988-82A8-EB72E6014FFC}" destId="{C8928694-C5DD-4BFC-99C9-42A94DE1040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D13809-1A1B-439A-A0CA-D996C82AAA41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0C587E-18E7-4D80-88DA-C26C0BF7E42C}">
      <dgm:prSet/>
      <dgm:spPr>
        <a:solidFill>
          <a:srgbClr val="3900AC"/>
        </a:solidFill>
        <a:ln w="76200">
          <a:solidFill>
            <a:schemeClr val="bg1"/>
          </a:solidFill>
        </a:ln>
      </dgm:spPr>
      <dgm:t>
        <a:bodyPr/>
        <a:lstStyle/>
        <a:p>
          <a:pPr rtl="0"/>
          <a:r>
            <a:rPr lang="en-US" dirty="0"/>
            <a:t>The academy features a STEM Lab, Science Lab, Computer Lab and Culinary Arts Lab</a:t>
          </a:r>
        </a:p>
      </dgm:t>
    </dgm:pt>
    <dgm:pt modelId="{E19494CF-B71F-4369-8C13-2C04C1D9803C}" type="parTrans" cxnId="{98AA0ECD-8232-41BD-9DF1-05D68D5366D8}">
      <dgm:prSet/>
      <dgm:spPr/>
      <dgm:t>
        <a:bodyPr/>
        <a:lstStyle/>
        <a:p>
          <a:endParaRPr lang="en-US"/>
        </a:p>
      </dgm:t>
    </dgm:pt>
    <dgm:pt modelId="{39717A0F-21F5-4B5C-A2CF-B9C3E9FC252B}" type="sibTrans" cxnId="{98AA0ECD-8232-41BD-9DF1-05D68D5366D8}">
      <dgm:prSet/>
      <dgm:spPr/>
      <dgm:t>
        <a:bodyPr/>
        <a:lstStyle/>
        <a:p>
          <a:endParaRPr lang="en-US"/>
        </a:p>
      </dgm:t>
    </dgm:pt>
    <dgm:pt modelId="{7E2390FF-E169-45CD-A2A5-34827F02332E}" type="pres">
      <dgm:prSet presAssocID="{46D13809-1A1B-439A-A0CA-D996C82AAA41}" presName="cycle" presStyleCnt="0">
        <dgm:presLayoutVars>
          <dgm:dir/>
          <dgm:resizeHandles val="exact"/>
        </dgm:presLayoutVars>
      </dgm:prSet>
      <dgm:spPr/>
    </dgm:pt>
    <dgm:pt modelId="{A1283328-DA22-42A4-8B1D-ED732D6D4556}" type="pres">
      <dgm:prSet presAssocID="{FC0C587E-18E7-4D80-88DA-C26C0BF7E42C}" presName="node" presStyleLbl="node1" presStyleIdx="0" presStyleCnt="1" custRadScaleRad="100090" custRadScaleInc="676">
        <dgm:presLayoutVars>
          <dgm:bulletEnabled val="1"/>
        </dgm:presLayoutVars>
      </dgm:prSet>
      <dgm:spPr/>
    </dgm:pt>
  </dgm:ptLst>
  <dgm:cxnLst>
    <dgm:cxn modelId="{207DAC70-D733-4116-8B0C-16AA4FC54582}" type="presOf" srcId="{46D13809-1A1B-439A-A0CA-D996C82AAA41}" destId="{7E2390FF-E169-45CD-A2A5-34827F02332E}" srcOrd="0" destOrd="0" presId="urn:microsoft.com/office/officeart/2005/8/layout/cycle2"/>
    <dgm:cxn modelId="{F94C80B1-B2FF-4537-9A93-8155CB1D3272}" type="presOf" srcId="{FC0C587E-18E7-4D80-88DA-C26C0BF7E42C}" destId="{A1283328-DA22-42A4-8B1D-ED732D6D4556}" srcOrd="0" destOrd="0" presId="urn:microsoft.com/office/officeart/2005/8/layout/cycle2"/>
    <dgm:cxn modelId="{98AA0ECD-8232-41BD-9DF1-05D68D5366D8}" srcId="{46D13809-1A1B-439A-A0CA-D996C82AAA41}" destId="{FC0C587E-18E7-4D80-88DA-C26C0BF7E42C}" srcOrd="0" destOrd="0" parTransId="{E19494CF-B71F-4369-8C13-2C04C1D9803C}" sibTransId="{39717A0F-21F5-4B5C-A2CF-B9C3E9FC252B}"/>
    <dgm:cxn modelId="{CFB04E45-856B-471D-BD48-7688BD296E7B}" type="presParOf" srcId="{7E2390FF-E169-45CD-A2A5-34827F02332E}" destId="{A1283328-DA22-42A4-8B1D-ED732D6D455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9E7D11-534E-4D63-B6B8-EF34A518FD0F}">
      <dsp:nvSpPr>
        <dsp:cNvPr id="0" name=""/>
        <dsp:cNvSpPr/>
      </dsp:nvSpPr>
      <dsp:spPr>
        <a:xfrm>
          <a:off x="655631" y="985"/>
          <a:ext cx="1986125" cy="1986125"/>
        </a:xfrm>
        <a:prstGeom prst="ellipse">
          <a:avLst/>
        </a:prstGeom>
        <a:solidFill>
          <a:srgbClr val="3900AC"/>
        </a:solidFill>
        <a:ln w="762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Uniforms: 6</a:t>
          </a:r>
          <a:r>
            <a:rPr lang="en-US" sz="1300" kern="1200" baseline="30000"/>
            <a:t>th</a:t>
          </a:r>
          <a:r>
            <a:rPr lang="en-US" sz="1300" kern="1200"/>
            <a:t> Graders will wear gray or royal blue collar shirt and Khaki, blue or black pants/shorts/skirts.</a:t>
          </a:r>
        </a:p>
      </dsp:txBody>
      <dsp:txXfrm>
        <a:off x="946492" y="291846"/>
        <a:ext cx="1404403" cy="14044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BFF1C-1CC8-4AED-AAEB-77290FA6AB30}">
      <dsp:nvSpPr>
        <dsp:cNvPr id="0" name=""/>
        <dsp:cNvSpPr/>
      </dsp:nvSpPr>
      <dsp:spPr>
        <a:xfrm>
          <a:off x="5922" y="48868"/>
          <a:ext cx="4109468" cy="1382514"/>
        </a:xfrm>
        <a:prstGeom prst="ellipse">
          <a:avLst/>
        </a:prstGeom>
        <a:solidFill>
          <a:srgbClr val="3900AC"/>
        </a:solidFill>
        <a:ln w="762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The academy is on the first floor and has unique classes which include: Spanish, Russian, STEM, Culinary Arts, Band, Orchestra, Art, PE, Drums, Music, Facing History and Choir</a:t>
          </a:r>
        </a:p>
      </dsp:txBody>
      <dsp:txXfrm>
        <a:off x="607740" y="251332"/>
        <a:ext cx="2905832" cy="9775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28694-C5DD-4BFC-99C9-42A94DE1040A}">
      <dsp:nvSpPr>
        <dsp:cNvPr id="0" name=""/>
        <dsp:cNvSpPr/>
      </dsp:nvSpPr>
      <dsp:spPr>
        <a:xfrm>
          <a:off x="0" y="0"/>
          <a:ext cx="3298681" cy="1475441"/>
        </a:xfrm>
        <a:prstGeom prst="ellipse">
          <a:avLst/>
        </a:prstGeom>
        <a:solidFill>
          <a:srgbClr val="3900AC"/>
        </a:solidFill>
        <a:ln w="762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After school activities include: Volleyball, Football, Basketball, Track, Soccer,</a:t>
          </a:r>
          <a:r>
            <a:rPr lang="en-US" sz="1200" kern="1200" dirty="0">
              <a:latin typeface="Calibri Light" panose="020F0302020204030204"/>
            </a:rPr>
            <a:t> Softball, Baseball, Rugby, </a:t>
          </a:r>
          <a:r>
            <a:rPr lang="en-US" sz="1200" kern="1200" dirty="0"/>
            <a:t>Majorettes, Cheerleading, Band, Drumline, Debate, HOSA and many more</a:t>
          </a:r>
          <a:endParaRPr lang="en-US" sz="1200" kern="1200" dirty="0">
            <a:latin typeface="Calibri Light" panose="020F0302020204030204"/>
          </a:endParaRPr>
        </a:p>
      </dsp:txBody>
      <dsp:txXfrm>
        <a:off x="483081" y="216073"/>
        <a:ext cx="2332519" cy="10432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83328-DA22-42A4-8B1D-ED732D6D4556}">
      <dsp:nvSpPr>
        <dsp:cNvPr id="0" name=""/>
        <dsp:cNvSpPr/>
      </dsp:nvSpPr>
      <dsp:spPr>
        <a:xfrm>
          <a:off x="0" y="110633"/>
          <a:ext cx="1961406" cy="1961406"/>
        </a:xfrm>
        <a:prstGeom prst="ellipse">
          <a:avLst/>
        </a:prstGeom>
        <a:solidFill>
          <a:srgbClr val="3900AC"/>
        </a:solidFill>
        <a:ln w="762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The academy features a STEM Lab, Science Lab, Computer Lab and Culinary Arts Lab</a:t>
          </a:r>
        </a:p>
      </dsp:txBody>
      <dsp:txXfrm>
        <a:off x="287241" y="397874"/>
        <a:ext cx="1386924" cy="13869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BCAFD-7FC6-4802-8B38-D3C64AA56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37893A-D6E4-49F7-AF96-1245D8B7FC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A251E-F17D-4563-A257-CEB8D4271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CEA6-4F46-4067-9959-A6B68782155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06D83-258C-4355-8876-5CB15C41A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B2F61-153C-4C79-B8D7-D7C897DB8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AC6-6E6F-4104-8C6C-724B2EAB9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97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33B97-A4ED-44BF-933E-EE7C9876F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C0A4AF-F385-465C-BD21-23C82873C9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D8A95-650B-4167-9C8E-5EC0CD88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CEA6-4F46-4067-9959-A6B68782155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3BEE8-3C2C-49E5-BE82-D26D878D8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198ED-54A3-4D54-B18B-94D0DA2D3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AC6-6E6F-4104-8C6C-724B2EAB9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52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28C19D-B24B-466B-A81F-D8DE50E2A2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4F9C50-2061-47A4-9AC0-BBE9B6D0AA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381D5-BBE8-411A-A8D9-5E6918A02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CEA6-4F46-4067-9959-A6B68782155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D99E9-CFFB-4BB6-9A7F-841190A79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8285A-9FB0-45A2-824C-E9824F186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AC6-6E6F-4104-8C6C-724B2EAB9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66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E2B67-57ED-4616-B9F0-8858A72B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96E7E-B780-4065-801E-0E38ED5C5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35708-C2F5-4357-87FE-DBBD52B22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CEA6-4F46-4067-9959-A6B68782155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9CC0C-EACC-44A3-A2FF-C84E4DB7C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8A2F9-B711-41C9-8BF8-E6AC0CD88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AC6-6E6F-4104-8C6C-724B2EAB9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27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2214F-A189-451B-A2E6-079EDEC47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A3621-1E15-4FDD-8A33-A83C19724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A6E8E-F854-412F-83DE-063751452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CEA6-4F46-4067-9959-A6B68782155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13B01-F154-4C91-963B-F52B5BFF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48301-4FE1-473A-884C-09DC95732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AC6-6E6F-4104-8C6C-724B2EAB9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4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128F1-742C-4F7E-93E6-1DAA64E09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25B3D-0C5E-438D-B554-C40681F37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5135AA-5560-4554-AC16-5DC055EA5E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0936A0-7B69-4A69-AA4E-487F738BF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CEA6-4F46-4067-9959-A6B68782155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F88C56-6DAA-4774-853E-E0FB47E44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DD8272-2515-4D1B-B1E6-4018FA20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AC6-6E6F-4104-8C6C-724B2EAB9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9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5726A-77ED-4A9C-9346-C27CE26E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3F413-B81B-448D-8615-A675C969C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5070BE-2CB4-47CD-9FA3-AC1638E7F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6A1E0B-5BA3-405F-AEB9-A1C64B9194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23EF2A-0A79-46FC-BEDA-B42B01AD27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38B842-8343-49C4-9E1F-E6369CEDE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CEA6-4F46-4067-9959-A6B68782155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200C21-FDE8-4FBE-A757-E095C2E9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FC1BCE-C44C-4662-9A69-E75267DEF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AC6-6E6F-4104-8C6C-724B2EAB9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39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1A169-02A7-474A-8677-E5762A529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AE3BE0-0A87-4079-99C3-A11B3A061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CEA6-4F46-4067-9959-A6B68782155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847353-B7DE-4ACA-8883-F67F4E71E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527A3-655C-461A-B433-F2498AFD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AC6-6E6F-4104-8C6C-724B2EAB9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07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F50D91-19ED-42ED-9C97-B6254B596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CEA6-4F46-4067-9959-A6B68782155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2A3F76-7EF4-4442-8E4B-E15133794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09821-CE4A-48A6-B0EE-5755A4EC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AC6-6E6F-4104-8C6C-724B2EAB9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75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323CA-3AEC-4E22-9E79-8400D4DCF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856D9-5E19-410E-9B5D-7883C832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4FE9C-6180-4882-B7FC-1A652339E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E0317-85E1-4C48-B28F-A631132D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CEA6-4F46-4067-9959-A6B68782155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C9F7F-DD0D-46B3-A75C-556D7C7CB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0714D0-B07B-4942-AA26-791F4E5CB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AC6-6E6F-4104-8C6C-724B2EAB9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53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D541A-90FC-4ADD-9525-14A5D7638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2EB561-31CD-4A24-AC91-FA5747F4F4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1C8F2-AB3A-47C9-868A-FE7D0D144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A065D-D08E-43DB-9AAA-E08FEA732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CEA6-4F46-4067-9959-A6B68782155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64EB3-6918-444B-806D-EEFF92946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83A800-5128-4D17-A343-59E6959E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AC6-6E6F-4104-8C6C-724B2EAB9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00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66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B384E-ACEC-4A7A-A282-1A10177AD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431FBB-AF76-460B-843A-EB275BFC8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05E9C-35DC-4B71-8D7D-0265B64CC3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DCEA6-4F46-4067-9959-A6B68782155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3AA6B-A951-4798-83A6-17C9FBFCD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1ABF9-9A24-4592-8F46-11A1180D1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78AC6-6E6F-4104-8C6C-724B2EAB9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9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2.png"/><Relationship Id="rId21" Type="http://schemas.openxmlformats.org/officeDocument/2006/relationships/diagramQuickStyle" Target="../diagrams/quickStyle4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image" Target="../media/image1.png"/><Relationship Id="rId16" Type="http://schemas.openxmlformats.org/officeDocument/2006/relationships/diagramQuickStyle" Target="../diagrams/quickStyle3.xml"/><Relationship Id="rId20" Type="http://schemas.openxmlformats.org/officeDocument/2006/relationships/diagramLayout" Target="../diagrams/layout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openxmlformats.org/officeDocument/2006/relationships/image" Target="../media/image3.png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ibbyapp.com/search/memphis/search/query-6th%20grade%20reading%20list/audience-juvenile/page-1" TargetMode="External"/><Relationship Id="rId2" Type="http://schemas.openxmlformats.org/officeDocument/2006/relationships/hyperlink" Target="https://www.khanacademy.org/math/get-ready-for-6th-grad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theapparelstorememphis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12A98B-2179-4FD1-9FE2-34BD9D0A47F6}"/>
              </a:ext>
            </a:extLst>
          </p:cNvPr>
          <p:cNvSpPr txBox="1"/>
          <p:nvPr/>
        </p:nvSpPr>
        <p:spPr>
          <a:xfrm>
            <a:off x="181361" y="55876"/>
            <a:ext cx="5318369" cy="1627681"/>
          </a:xfrm>
          <a:prstGeom prst="rect">
            <a:avLst/>
          </a:prstGeom>
          <a:solidFill>
            <a:srgbClr val="3900AC"/>
          </a:solidFill>
          <a:ln w="76200"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>
                <a:solidFill>
                  <a:srgbClr val="FFFFFF"/>
                </a:solidFill>
                <a:highlight>
                  <a:srgbClr val="FF6600"/>
                </a:highlight>
                <a:latin typeface="+mj-lt"/>
                <a:ea typeface="+mj-ea"/>
                <a:cs typeface="+mj-cs"/>
              </a:rPr>
              <a:t>Introducing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>
                <a:solidFill>
                  <a:srgbClr val="FFFFFF"/>
                </a:solidFill>
                <a:highlight>
                  <a:srgbClr val="FF6600"/>
                </a:highlight>
                <a:latin typeface="+mj-lt"/>
                <a:ea typeface="+mj-ea"/>
                <a:cs typeface="+mj-cs"/>
              </a:rPr>
              <a:t>Bellevue Middle School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>
                <a:solidFill>
                  <a:srgbClr val="FFFFFF"/>
                </a:solidFill>
                <a:highlight>
                  <a:srgbClr val="FF6600"/>
                </a:highlight>
                <a:latin typeface="+mj-lt"/>
                <a:ea typeface="+mj-ea"/>
                <a:cs typeface="+mj-cs"/>
              </a:rPr>
              <a:t>6</a:t>
            </a:r>
            <a:r>
              <a:rPr lang="en-US" sz="4200" b="1" baseline="30000">
                <a:solidFill>
                  <a:srgbClr val="FFFFFF"/>
                </a:solidFill>
                <a:highlight>
                  <a:srgbClr val="FF6600"/>
                </a:highlight>
                <a:latin typeface="+mj-lt"/>
                <a:ea typeface="+mj-ea"/>
                <a:cs typeface="+mj-cs"/>
              </a:rPr>
              <a:t>th</a:t>
            </a:r>
            <a:r>
              <a:rPr lang="en-US" sz="4200" b="1">
                <a:solidFill>
                  <a:srgbClr val="FFFFFF"/>
                </a:solidFill>
                <a:highlight>
                  <a:srgbClr val="FF6600"/>
                </a:highlight>
                <a:latin typeface="+mj-lt"/>
                <a:ea typeface="+mj-ea"/>
                <a:cs typeface="+mj-cs"/>
              </a:rPr>
              <a:t> Grade Academy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2E0892-81FF-4A79-8939-978364F6F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600" y="251125"/>
            <a:ext cx="2227071" cy="2709367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ln w="762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4A2CA7-E5EB-4B26-B56A-0AED18236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96"/>
          <a:stretch/>
        </p:blipFill>
        <p:spPr>
          <a:xfrm>
            <a:off x="9003389" y="3884066"/>
            <a:ext cx="2457021" cy="2567230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ln w="76200">
            <a:solidFill>
              <a:srgbClr val="2806BA"/>
            </a:solidFill>
          </a:ln>
        </p:spPr>
      </p:pic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D7E14CF4-7027-4ABF-A1BE-23BB7C4A09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0084055"/>
              </p:ext>
            </p:extLst>
          </p:nvPr>
        </p:nvGraphicFramePr>
        <p:xfrm>
          <a:off x="-371102" y="4738138"/>
          <a:ext cx="4479720" cy="1987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06" name="Diagram 205">
            <a:extLst>
              <a:ext uri="{FF2B5EF4-FFF2-40B4-BE49-F238E27FC236}">
                <a16:creationId xmlns:a16="http://schemas.microsoft.com/office/drawing/2014/main" id="{8A39F8AA-5425-4C62-B169-25A66D627C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9261745"/>
              </p:ext>
            </p:extLst>
          </p:nvPr>
        </p:nvGraphicFramePr>
        <p:xfrm>
          <a:off x="3488578" y="5256820"/>
          <a:ext cx="4115391" cy="1468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09" name="Diagram 208">
            <a:extLst>
              <a:ext uri="{FF2B5EF4-FFF2-40B4-BE49-F238E27FC236}">
                <a16:creationId xmlns:a16="http://schemas.microsoft.com/office/drawing/2014/main" id="{A370E787-015E-4038-8B2B-A4BC19ACAA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6498653"/>
              </p:ext>
            </p:extLst>
          </p:nvPr>
        </p:nvGraphicFramePr>
        <p:xfrm>
          <a:off x="230558" y="1951672"/>
          <a:ext cx="3878060" cy="147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212" name="Diagram 211">
            <a:extLst>
              <a:ext uri="{FF2B5EF4-FFF2-40B4-BE49-F238E27FC236}">
                <a16:creationId xmlns:a16="http://schemas.microsoft.com/office/drawing/2014/main" id="{4B6B725F-3472-491D-97C3-229CFF91A8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4553699"/>
              </p:ext>
            </p:extLst>
          </p:nvPr>
        </p:nvGraphicFramePr>
        <p:xfrm>
          <a:off x="3657104" y="1672743"/>
          <a:ext cx="1961406" cy="2567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214" name="TextBox 213">
            <a:extLst>
              <a:ext uri="{FF2B5EF4-FFF2-40B4-BE49-F238E27FC236}">
                <a16:creationId xmlns:a16="http://schemas.microsoft.com/office/drawing/2014/main" id="{BBFDEBEF-61BF-41B1-B90C-9C6BDA842B15}"/>
              </a:ext>
            </a:extLst>
          </p:cNvPr>
          <p:cNvSpPr txBox="1"/>
          <p:nvPr/>
        </p:nvSpPr>
        <p:spPr>
          <a:xfrm>
            <a:off x="1124124" y="3951875"/>
            <a:ext cx="5449367" cy="646331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highlight>
                  <a:srgbClr val="2806BA"/>
                </a:highlight>
              </a:rPr>
              <a:t>If you have questions please contact Ms. Marable at marableea@scsk12.org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0ADFB4-A91C-4E3D-B625-3EEFA2A5CA82}"/>
              </a:ext>
            </a:extLst>
          </p:cNvPr>
          <p:cNvSpPr txBox="1"/>
          <p:nvPr/>
        </p:nvSpPr>
        <p:spPr>
          <a:xfrm>
            <a:off x="3135750" y="4812813"/>
            <a:ext cx="2363980" cy="369332"/>
          </a:xfrm>
          <a:prstGeom prst="rect">
            <a:avLst/>
          </a:prstGeom>
          <a:solidFill>
            <a:srgbClr val="3900AC"/>
          </a:solidFill>
          <a:ln w="762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School Hours 8:05-3:15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A4C411-4322-48B6-B894-0B79A5A5295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22071" y="132751"/>
            <a:ext cx="2781318" cy="295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96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2690E-E612-4420-BF7E-FBB0276A9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603"/>
            <a:ext cx="10515600" cy="1490085"/>
          </a:xfrm>
          <a:solidFill>
            <a:schemeClr val="bg1"/>
          </a:solidFill>
          <a:ln w="76200">
            <a:solidFill>
              <a:srgbClr val="2806BA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u="sng" dirty="0">
                <a:solidFill>
                  <a:srgbClr val="3900AC"/>
                </a:solidFill>
              </a:rPr>
              <a:t>YMCA   Y Care </a:t>
            </a:r>
            <a:br>
              <a:rPr lang="en-US" b="1" dirty="0">
                <a:solidFill>
                  <a:srgbClr val="3900AC"/>
                </a:solidFill>
              </a:rPr>
            </a:br>
            <a:r>
              <a:rPr lang="en-US" b="1" dirty="0">
                <a:solidFill>
                  <a:srgbClr val="3900AC"/>
                </a:solidFill>
              </a:rPr>
              <a:t>Meeting all your before and afterschool care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7114D-1468-4D34-A0DC-8A0CE61444E6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  <a:ln w="76200">
            <a:solidFill>
              <a:srgbClr val="2806BA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5000" b="1" dirty="0">
                <a:solidFill>
                  <a:srgbClr val="3900AC"/>
                </a:solidFill>
              </a:rPr>
              <a:t>Before and after care registration is now open</a:t>
            </a:r>
          </a:p>
          <a:p>
            <a:pPr marL="0" indent="0" algn="ctr">
              <a:buNone/>
            </a:pPr>
            <a:r>
              <a:rPr lang="en-US" sz="5000" b="1" dirty="0">
                <a:solidFill>
                  <a:schemeClr val="bg1"/>
                </a:solidFill>
              </a:rPr>
              <a:t>Y Care Link:</a:t>
            </a:r>
          </a:p>
          <a:p>
            <a:pPr marL="0" indent="0" algn="ctr">
              <a:buNone/>
            </a:pPr>
            <a:r>
              <a:rPr lang="en-US" sz="5000" b="1" dirty="0">
                <a:solidFill>
                  <a:schemeClr val="bg1"/>
                </a:solidFill>
              </a:rPr>
              <a:t>https://www.ymcamemphis.org/index.php?src=gendocs&amp;ref=01_BASC_Overview&amp;category=childcare</a:t>
            </a:r>
          </a:p>
          <a:p>
            <a:pPr marL="0" indent="0" algn="ctr">
              <a:buNone/>
            </a:pPr>
            <a:endParaRPr lang="en-US" sz="5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45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b="1" dirty="0">
              <a:solidFill>
                <a:srgbClr val="3900AC"/>
              </a:solidFill>
            </a:endParaRPr>
          </a:p>
          <a:p>
            <a:pPr marL="0" indent="0" algn="ctr">
              <a:buNone/>
            </a:pPr>
            <a:endParaRPr lang="en-US" b="1" dirty="0">
              <a:solidFill>
                <a:srgbClr val="3900AC"/>
              </a:solidFill>
            </a:endParaRPr>
          </a:p>
          <a:p>
            <a:pPr marL="0" indent="0" algn="ctr">
              <a:buNone/>
            </a:pPr>
            <a:endParaRPr lang="en-US" b="1" dirty="0">
              <a:solidFill>
                <a:srgbClr val="3900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771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EEB5D-5912-4E6D-9053-4C7399EDC0F9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76200">
            <a:solidFill>
              <a:srgbClr val="2806BA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5000" b="1">
                <a:solidFill>
                  <a:schemeClr val="bg1"/>
                </a:solidFill>
              </a:rPr>
              <a:t>School Supplies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BF557-653E-4F30-99EB-A25B2226A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509" y="1825625"/>
            <a:ext cx="11434813" cy="4902434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 marL="0" indent="0" algn="ctr" fontAlgn="base">
              <a:buNone/>
            </a:pPr>
            <a:r>
              <a:rPr lang="en-US" sz="6000" u="sng" dirty="0"/>
              <a:t>Some supplies will need to be replenished throughout the school year</a:t>
            </a:r>
            <a:endParaRPr lang="en-US" sz="6000" u="sng" dirty="0">
              <a:cs typeface="Calibri"/>
            </a:endParaRPr>
          </a:p>
          <a:p>
            <a:pPr fontAlgn="base"/>
            <a:r>
              <a:rPr lang="en-US" sz="3600" dirty="0"/>
              <a:t>Black marble composition books - 2 </a:t>
            </a:r>
            <a:endParaRPr lang="en-US" sz="3600">
              <a:cs typeface="Calibri" panose="020F0502020204030204"/>
            </a:endParaRPr>
          </a:p>
          <a:p>
            <a:pPr lvl="0" fontAlgn="base"/>
            <a:r>
              <a:rPr lang="en-US" sz="3600" dirty="0"/>
              <a:t>Colored Pencils</a:t>
            </a:r>
            <a:endParaRPr lang="en-US" sz="3600" dirty="0">
              <a:cs typeface="Calibri" panose="020F0502020204030204"/>
            </a:endParaRPr>
          </a:p>
          <a:p>
            <a:pPr lvl="0"/>
            <a:r>
              <a:rPr lang="en-US" sz="3600" dirty="0"/>
              <a:t>Copy Paper</a:t>
            </a:r>
            <a:endParaRPr lang="en-US" sz="3600" dirty="0">
              <a:cs typeface="Calibri" panose="020F0502020204030204"/>
            </a:endParaRPr>
          </a:p>
          <a:p>
            <a:pPr lvl="0"/>
            <a:r>
              <a:rPr lang="en-US" sz="3600" dirty="0"/>
              <a:t>Expo Markers</a:t>
            </a:r>
            <a:endParaRPr lang="en-US" sz="3600" dirty="0">
              <a:cs typeface="Calibri" panose="020F0502020204030204"/>
            </a:endParaRPr>
          </a:p>
          <a:p>
            <a:pPr lvl="0"/>
            <a:r>
              <a:rPr lang="en-US" sz="3600" dirty="0"/>
              <a:t>Hand Sanitizer</a:t>
            </a:r>
            <a:endParaRPr lang="en-US" sz="3600" dirty="0">
              <a:cs typeface="Calibri" panose="020F0502020204030204"/>
            </a:endParaRPr>
          </a:p>
          <a:p>
            <a:pPr lvl="0"/>
            <a:r>
              <a:rPr lang="en-US" sz="3600" dirty="0"/>
              <a:t>Kleenex</a:t>
            </a:r>
            <a:endParaRPr lang="en-US" sz="3600" dirty="0">
              <a:cs typeface="Calibri" panose="020F0502020204030204"/>
            </a:endParaRPr>
          </a:p>
          <a:p>
            <a:r>
              <a:rPr lang="en-US" sz="3600" dirty="0"/>
              <a:t>Pack of notebook paper </a:t>
            </a:r>
            <a:endParaRPr lang="en-US" sz="3600">
              <a:cs typeface="Calibri" panose="020F0502020204030204"/>
            </a:endParaRPr>
          </a:p>
          <a:p>
            <a:r>
              <a:rPr lang="en-US" sz="3600" dirty="0">
                <a:cs typeface="Calibri" panose="020F0502020204030204"/>
              </a:rPr>
              <a:t>Graph paper</a:t>
            </a:r>
            <a:endParaRPr lang="en-US" sz="3600" dirty="0"/>
          </a:p>
          <a:p>
            <a:pPr lvl="0"/>
            <a:r>
              <a:rPr lang="en-US" sz="3600" dirty="0"/>
              <a:t>Paper Towels</a:t>
            </a:r>
            <a:endParaRPr lang="en-US" sz="3600" dirty="0">
              <a:cs typeface="Calibri" panose="020F0502020204030204"/>
            </a:endParaRPr>
          </a:p>
          <a:p>
            <a:pPr lvl="0"/>
            <a:r>
              <a:rPr lang="en-US" sz="3600" dirty="0"/>
              <a:t>Pencils</a:t>
            </a:r>
            <a:endParaRPr lang="en-US" sz="3600" dirty="0">
              <a:cs typeface="Calibri" panose="020F0502020204030204"/>
            </a:endParaRPr>
          </a:p>
          <a:p>
            <a:pPr lvl="0"/>
            <a:r>
              <a:rPr lang="en-US" sz="3600" dirty="0"/>
              <a:t>Pens</a:t>
            </a:r>
            <a:endParaRPr lang="en-US" sz="3600" dirty="0">
              <a:cs typeface="Calibri" panose="020F0502020204030204"/>
            </a:endParaRPr>
          </a:p>
          <a:p>
            <a:pPr lvl="0"/>
            <a:r>
              <a:rPr lang="en-US" sz="3600" dirty="0"/>
              <a:t>Personal manually operated pencil sharpener</a:t>
            </a:r>
            <a:endParaRPr lang="en-US" sz="3600" dirty="0">
              <a:cs typeface="Calibri" panose="020F0502020204030204"/>
            </a:endParaRPr>
          </a:p>
          <a:p>
            <a:pPr lvl="0"/>
            <a:r>
              <a:rPr lang="en-US" sz="3600" dirty="0"/>
              <a:t>Plastic folders with prongs and pockets</a:t>
            </a:r>
            <a:endParaRPr lang="en-US" sz="3600" dirty="0">
              <a:cs typeface="Calibri" panose="020F0502020204030204"/>
            </a:endParaRPr>
          </a:p>
          <a:p>
            <a:pPr lvl="0" fontAlgn="base"/>
            <a:r>
              <a:rPr lang="en-US" sz="3600" dirty="0"/>
              <a:t>Scissors</a:t>
            </a:r>
            <a:endParaRPr lang="en-US" sz="3600" dirty="0">
              <a:cs typeface="Calibri" panose="020F0502020204030204"/>
            </a:endParaRPr>
          </a:p>
          <a:p>
            <a:pPr lvl="0"/>
            <a:r>
              <a:rPr lang="en-US" sz="3600" dirty="0"/>
              <a:t>Wipes</a:t>
            </a:r>
            <a:endParaRPr lang="en-US" sz="3600" dirty="0">
              <a:cs typeface="Calibri"/>
            </a:endParaRPr>
          </a:p>
          <a:p>
            <a:r>
              <a:rPr lang="en-US" sz="3600" dirty="0">
                <a:cs typeface="Calibri"/>
              </a:rPr>
              <a:t>Binder 1" (math only)</a:t>
            </a:r>
          </a:p>
          <a:p>
            <a:pPr marL="0" indent="0">
              <a:buNone/>
            </a:pPr>
            <a:endParaRPr lang="en-US" sz="2400">
              <a:cs typeface="Calibri" panose="020F0502020204030204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D64BF5-1A96-45D9-BB7A-6E02FA6CED74}"/>
              </a:ext>
            </a:extLst>
          </p:cNvPr>
          <p:cNvSpPr txBox="1"/>
          <p:nvPr/>
        </p:nvSpPr>
        <p:spPr>
          <a:xfrm>
            <a:off x="1150483" y="843240"/>
            <a:ext cx="2363980" cy="369332"/>
          </a:xfrm>
          <a:prstGeom prst="rect">
            <a:avLst/>
          </a:prstGeom>
          <a:solidFill>
            <a:srgbClr val="3900AC"/>
          </a:solidFill>
          <a:ln w="762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School Hours 8:05-3:15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AB35C-3DF8-4ABF-AD92-55E2C08D8448}"/>
              </a:ext>
            </a:extLst>
          </p:cNvPr>
          <p:cNvSpPr txBox="1"/>
          <p:nvPr/>
        </p:nvSpPr>
        <p:spPr>
          <a:xfrm>
            <a:off x="8494558" y="843240"/>
            <a:ext cx="2363980" cy="369332"/>
          </a:xfrm>
          <a:prstGeom prst="rect">
            <a:avLst/>
          </a:prstGeom>
          <a:solidFill>
            <a:srgbClr val="3900AC"/>
          </a:solidFill>
          <a:ln w="762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School Hours 8:05-3:15</a:t>
            </a:r>
          </a:p>
        </p:txBody>
      </p:sp>
    </p:spTree>
    <p:extLst>
      <p:ext uri="{BB962C8B-B14F-4D97-AF65-F5344CB8AC3E}">
        <p14:creationId xmlns:p14="http://schemas.microsoft.com/office/powerpoint/2010/main" val="3904765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FB478-3573-D0A1-3AB5-4AA09CAB1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8153"/>
            <a:ext cx="10515600" cy="1073649"/>
          </a:xfrm>
          <a:ln w="38100"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en-US" b="1" dirty="0">
                <a:solidFill>
                  <a:srgbClr val="2806BA"/>
                </a:solidFill>
                <a:cs typeface="Calibri Light"/>
              </a:rPr>
              <a:t>Summer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F85B3-9A5C-B994-98EC-6AFBD2B9D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7560"/>
            <a:ext cx="10515600" cy="5332287"/>
          </a:xfrm>
          <a:ln w="57150">
            <a:solidFill>
              <a:srgbClr val="2806BA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</a:t>
            </a:r>
            <a:r>
              <a:rPr lang="en-US" sz="18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grade team's hope that your scholar will log into Khan Academy Getting Ready for </a:t>
            </a:r>
            <a:r>
              <a:rPr lang="en-US" sz="1800" b="1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</a:t>
            </a:r>
            <a:r>
              <a:rPr lang="en-US" sz="1800" b="1" i="0" u="sng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</a:t>
            </a:r>
            <a:r>
              <a:rPr lang="en-US" sz="1800" b="1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grade math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  Here is the link: 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2"/>
              </a:rPr>
              <a:t>https://www.khanacademy.org/math/get-ready-for-6th-grade</a:t>
            </a:r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 encourage parents to check out the list provided by the Memphis Public Library and allow your scholar to read what you deem appropriate.</a:t>
            </a:r>
          </a:p>
          <a:p>
            <a:pPr algn="l" fontAlgn="base"/>
            <a:r>
              <a:rPr lang="en-US" sz="1800" b="1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</a:t>
            </a:r>
            <a:r>
              <a:rPr lang="en-US" sz="1800" b="1" i="0" u="sng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</a:t>
            </a:r>
            <a:r>
              <a:rPr lang="en-US" sz="1800" b="1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grade reading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is via the Memphis Public Library, the link is:</a:t>
            </a:r>
          </a:p>
          <a:p>
            <a:pPr algn="l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3"/>
              </a:rPr>
              <a:t>https://libbyapp.com/search/memphis/search/query-6th%20grade%20reading%20list/audience-juvenile/page-1</a:t>
            </a:r>
            <a:endParaRPr lang="en-US" sz="1800" b="1" i="0" dirty="0">
              <a:solidFill>
                <a:srgbClr val="2806BA"/>
              </a:solidFill>
              <a:effectLst/>
              <a:latin typeface="Calibri" panose="020F0502020204030204" pitchFamily="34" charset="0"/>
              <a:ea typeface="+mn-lt"/>
              <a:cs typeface="+mn-lt"/>
            </a:endParaRPr>
          </a:p>
          <a:p>
            <a:r>
              <a:rPr lang="en-US" sz="2600" b="1" dirty="0">
                <a:solidFill>
                  <a:srgbClr val="2806BA"/>
                </a:solidFill>
                <a:cs typeface="Calibri" panose="020F0502020204030204"/>
              </a:rPr>
              <a:t>Have Fun, a whole lot of fun</a:t>
            </a:r>
          </a:p>
          <a:p>
            <a:r>
              <a:rPr lang="en-US" sz="2600" b="1" dirty="0">
                <a:solidFill>
                  <a:srgbClr val="2806BA"/>
                </a:solidFill>
                <a:cs typeface="Calibri" panose="020F0502020204030204"/>
              </a:rPr>
              <a:t>Exercise</a:t>
            </a:r>
          </a:p>
          <a:p>
            <a:r>
              <a:rPr lang="en-US" sz="2600" b="1" dirty="0">
                <a:solidFill>
                  <a:srgbClr val="2806BA"/>
                </a:solidFill>
                <a:cs typeface="Calibri" panose="020F0502020204030204"/>
              </a:rPr>
              <a:t>Have Fun, a whole lot of fun</a:t>
            </a:r>
          </a:p>
          <a:p>
            <a:r>
              <a:rPr lang="en-US" sz="2600" b="1" dirty="0">
                <a:solidFill>
                  <a:srgbClr val="2806BA"/>
                </a:solidFill>
                <a:cs typeface="Calibri" panose="020F0502020204030204"/>
              </a:rPr>
              <a:t>Get outside in the sun each day</a:t>
            </a:r>
          </a:p>
          <a:p>
            <a:r>
              <a:rPr lang="en-US" sz="2600" b="1" dirty="0">
                <a:solidFill>
                  <a:srgbClr val="2806BA"/>
                </a:solidFill>
                <a:cs typeface="Calibri" panose="020F0502020204030204"/>
              </a:rPr>
              <a:t>Have Fun, a whole lot of fun</a:t>
            </a:r>
          </a:p>
          <a:p>
            <a:r>
              <a:rPr lang="en-US" sz="2600" b="1" dirty="0">
                <a:solidFill>
                  <a:srgbClr val="2806BA"/>
                </a:solidFill>
                <a:cs typeface="Calibri" panose="020F0502020204030204"/>
              </a:rPr>
              <a:t>Eat more fruit and vegetables</a:t>
            </a:r>
          </a:p>
          <a:p>
            <a:pPr marL="0" indent="0">
              <a:buNone/>
            </a:pPr>
            <a:endParaRPr lang="en-US" sz="2600" b="1" dirty="0">
              <a:solidFill>
                <a:srgbClr val="2806BA"/>
              </a:solidFill>
              <a:cs typeface="Calibri" panose="020F0502020204030204"/>
            </a:endParaRPr>
          </a:p>
          <a:p>
            <a:endParaRPr lang="en-US" sz="2600" b="1" dirty="0">
              <a:solidFill>
                <a:srgbClr val="2806BA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61295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70793-EB1B-41D5-B7FA-B94D4D9E4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56" y="114868"/>
            <a:ext cx="11746471" cy="1325563"/>
          </a:xfrm>
          <a:solidFill>
            <a:srgbClr val="3900AC"/>
          </a:solidFill>
          <a:ln w="76200"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Bellevue Optional Middle School</a:t>
            </a:r>
            <a:br>
              <a:rPr lang="en-US" sz="4000" b="1">
                <a:solidFill>
                  <a:schemeClr val="bg1"/>
                </a:solidFill>
              </a:rPr>
            </a:br>
            <a:r>
              <a:rPr lang="en-US" sz="4000" b="1">
                <a:solidFill>
                  <a:schemeClr val="bg1"/>
                </a:solidFill>
              </a:rPr>
              <a:t>Administrative Team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4664816-89BB-47AC-B4C8-2B54581FD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554" y="5055363"/>
            <a:ext cx="2170099" cy="1687769"/>
          </a:xfrm>
          <a:prstGeom prst="rect">
            <a:avLst/>
          </a:prstGeom>
          <a:solidFill>
            <a:srgbClr val="3900AC"/>
          </a:solidFill>
          <a:ln w="76200">
            <a:solidFill>
              <a:srgbClr val="2806BA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C69EA6-F141-4080-A173-E3AB79EF58D2}"/>
              </a:ext>
            </a:extLst>
          </p:cNvPr>
          <p:cNvSpPr txBox="1"/>
          <p:nvPr/>
        </p:nvSpPr>
        <p:spPr>
          <a:xfrm>
            <a:off x="2995198" y="5435122"/>
            <a:ext cx="6504341" cy="646331"/>
          </a:xfrm>
          <a:prstGeom prst="rect">
            <a:avLst/>
          </a:prstGeom>
          <a:solidFill>
            <a:srgbClr val="3900AC"/>
          </a:solidFill>
          <a:ln w="76200">
            <a:solidFill>
              <a:srgbClr val="FF66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highlight>
                  <a:srgbClr val="2806BA"/>
                </a:highlight>
              </a:rPr>
              <a:t>If you have questions please contact Ms. Marable at marableea@scsk12.org  or 901-416-4488              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83522C-162F-419F-9C31-BB41E1AD2BF9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ED1A2A-9D10-43A9-BF6D-5F6331C0F39A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00FF5AC-903D-46F4-85BF-A3642CF7D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920" y="1647854"/>
            <a:ext cx="2422358" cy="2640286"/>
          </a:xfrm>
          <a:prstGeom prst="rect">
            <a:avLst/>
          </a:prstGeom>
          <a:noFill/>
          <a:ln w="76200">
            <a:solidFill>
              <a:srgbClr val="3900A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784A2B-DE54-42DD-8AAA-782D4F47DC11}"/>
              </a:ext>
            </a:extLst>
          </p:cNvPr>
          <p:cNvSpPr txBox="1"/>
          <p:nvPr/>
        </p:nvSpPr>
        <p:spPr>
          <a:xfrm>
            <a:off x="9354223" y="3390455"/>
            <a:ext cx="2409055" cy="892552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Elizabeth Marable</a:t>
            </a:r>
          </a:p>
          <a:p>
            <a:pPr algn="ctr"/>
            <a:r>
              <a:rPr lang="en-US" sz="1400" b="1"/>
              <a:t>6th Grade Dean/Optional Coordinator</a:t>
            </a:r>
          </a:p>
          <a:p>
            <a:pPr algn="ctr"/>
            <a:endParaRPr lang="en-US" sz="1000" b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371F97-E9C1-42B4-BDF4-ECE458FFB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564" y="1602350"/>
            <a:ext cx="2295420" cy="2640286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734631-D6AA-48DB-A4FB-AC431A6D2573}"/>
              </a:ext>
            </a:extLst>
          </p:cNvPr>
          <p:cNvSpPr txBox="1"/>
          <p:nvPr/>
        </p:nvSpPr>
        <p:spPr>
          <a:xfrm>
            <a:off x="6609564" y="3596305"/>
            <a:ext cx="2295420" cy="646331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Rashida King</a:t>
            </a:r>
          </a:p>
          <a:p>
            <a:pPr algn="ctr"/>
            <a:r>
              <a:rPr lang="en-US" b="1"/>
              <a:t>PLC Coach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831885-EA5D-4704-ACA8-3628609FF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56" y="1566162"/>
            <a:ext cx="2875438" cy="3275266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B366D7-320A-4160-BE9D-2BBEFE58D4AC}"/>
              </a:ext>
            </a:extLst>
          </p:cNvPr>
          <p:cNvSpPr txBox="1"/>
          <p:nvPr/>
        </p:nvSpPr>
        <p:spPr>
          <a:xfrm>
            <a:off x="218234" y="3935295"/>
            <a:ext cx="287543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Dr. Frederick White</a:t>
            </a:r>
          </a:p>
          <a:p>
            <a:pPr algn="ctr"/>
            <a:r>
              <a:rPr lang="en-US"/>
              <a:t>Principal Bellevue Optional </a:t>
            </a:r>
          </a:p>
          <a:p>
            <a:pPr algn="ctr"/>
            <a:r>
              <a:rPr lang="en-US"/>
              <a:t>Middle School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E8EE56-3C83-49CF-8538-D834F8440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0517" y="1573651"/>
            <a:ext cx="2422358" cy="2724150"/>
          </a:xfrm>
          <a:prstGeom prst="rect">
            <a:avLst/>
          </a:prstGeom>
          <a:ln w="76200">
            <a:solidFill>
              <a:srgbClr val="3900AC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AE3D31-0D10-4447-8533-C5F309D63CED}"/>
              </a:ext>
            </a:extLst>
          </p:cNvPr>
          <p:cNvSpPr txBox="1"/>
          <p:nvPr/>
        </p:nvSpPr>
        <p:spPr>
          <a:xfrm>
            <a:off x="3472528" y="3661016"/>
            <a:ext cx="24303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Dena McNeal</a:t>
            </a:r>
          </a:p>
          <a:p>
            <a:pPr algn="ctr"/>
            <a:r>
              <a:rPr lang="en-US" b="1"/>
              <a:t>Assistant Principal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8ECB96-FC62-4617-9912-EFCEDC7928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8082" y="4693251"/>
            <a:ext cx="2088682" cy="1963253"/>
          </a:xfrm>
          <a:prstGeom prst="rect">
            <a:avLst/>
          </a:prstGeom>
          <a:ln w="76200">
            <a:solidFill>
              <a:srgbClr val="2806BA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B590B10-E547-4FBF-AD96-8B247A9F0047}"/>
              </a:ext>
            </a:extLst>
          </p:cNvPr>
          <p:cNvSpPr txBox="1"/>
          <p:nvPr/>
        </p:nvSpPr>
        <p:spPr>
          <a:xfrm>
            <a:off x="9230070" y="844200"/>
            <a:ext cx="2363980" cy="369332"/>
          </a:xfrm>
          <a:prstGeom prst="rect">
            <a:avLst/>
          </a:prstGeom>
          <a:solidFill>
            <a:srgbClr val="3900AC"/>
          </a:solidFill>
          <a:ln w="762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School Hours 8:05-3:15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B1DDEA-8730-459F-A5A3-DD4D165EA71D}"/>
              </a:ext>
            </a:extLst>
          </p:cNvPr>
          <p:cNvSpPr txBox="1"/>
          <p:nvPr/>
        </p:nvSpPr>
        <p:spPr>
          <a:xfrm>
            <a:off x="439554" y="844200"/>
            <a:ext cx="2363980" cy="369332"/>
          </a:xfrm>
          <a:prstGeom prst="rect">
            <a:avLst/>
          </a:prstGeom>
          <a:solidFill>
            <a:srgbClr val="3900AC"/>
          </a:solidFill>
          <a:ln w="762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School Hours 8:05-3:15</a:t>
            </a:r>
          </a:p>
        </p:txBody>
      </p:sp>
    </p:spTree>
    <p:extLst>
      <p:ext uri="{BB962C8B-B14F-4D97-AF65-F5344CB8AC3E}">
        <p14:creationId xmlns:p14="http://schemas.microsoft.com/office/powerpoint/2010/main" val="1956928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698DD-C030-40A9-844E-E21541559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633" y="365125"/>
            <a:ext cx="11506064" cy="1325563"/>
          </a:xfrm>
          <a:solidFill>
            <a:srgbClr val="3900AC"/>
          </a:solidFill>
          <a:ln w="7620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6</a:t>
            </a:r>
            <a:r>
              <a:rPr lang="en-US" sz="4000" baseline="30000">
                <a:solidFill>
                  <a:schemeClr val="bg1"/>
                </a:solidFill>
              </a:rPr>
              <a:t>th</a:t>
            </a:r>
            <a:r>
              <a:rPr lang="en-US" sz="4000">
                <a:solidFill>
                  <a:schemeClr val="bg1"/>
                </a:solidFill>
              </a:rPr>
              <a:t> Grade Academy Professors, Dean </a:t>
            </a:r>
            <a:br>
              <a:rPr lang="en-US" sz="4000">
                <a:solidFill>
                  <a:schemeClr val="bg1"/>
                </a:solidFill>
              </a:rPr>
            </a:br>
            <a:r>
              <a:rPr lang="en-US" sz="4000">
                <a:solidFill>
                  <a:schemeClr val="bg1"/>
                </a:solidFill>
              </a:rPr>
              <a:t>and Professional School Counselor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C5B5AB2-F532-44C6-AA6D-7ECCDD426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482" y="1897416"/>
            <a:ext cx="1892810" cy="2231749"/>
          </a:xfrm>
          <a:prstGeom prst="rect">
            <a:avLst/>
          </a:prstGeom>
          <a:ln w="57150">
            <a:solidFill>
              <a:srgbClr val="FF6600"/>
            </a:solidFill>
          </a:ln>
        </p:spPr>
      </p:pic>
      <p:pic>
        <p:nvPicPr>
          <p:cNvPr id="6" name="Picture 5" descr="A picture containing text, male&#10;&#10;Description automatically generated">
            <a:extLst>
              <a:ext uri="{FF2B5EF4-FFF2-40B4-BE49-F238E27FC236}">
                <a16:creationId xmlns:a16="http://schemas.microsoft.com/office/drawing/2014/main" id="{8CDC2D85-C9B7-490C-8DBE-C79DC7F9D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738" y="1895888"/>
            <a:ext cx="1837469" cy="2234517"/>
          </a:xfrm>
          <a:prstGeom prst="rect">
            <a:avLst/>
          </a:prstGeom>
          <a:ln w="57150">
            <a:solidFill>
              <a:srgbClr val="3900AC"/>
            </a:solidFill>
          </a:ln>
        </p:spPr>
      </p:pic>
      <p:pic>
        <p:nvPicPr>
          <p:cNvPr id="8" name="Picture 5" descr="A person in a blue shirt&#10;&#10;Description automatically generated">
            <a:extLst>
              <a:ext uri="{FF2B5EF4-FFF2-40B4-BE49-F238E27FC236}">
                <a16:creationId xmlns:a16="http://schemas.microsoft.com/office/drawing/2014/main" id="{9CA2EE65-299E-4B37-9FAD-BF22624F4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893" y="4304461"/>
            <a:ext cx="1856911" cy="2249702"/>
          </a:xfrm>
          <a:prstGeom prst="rect">
            <a:avLst/>
          </a:prstGeom>
          <a:ln w="57150">
            <a:solidFill>
              <a:srgbClr val="3900AC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D6B67D-7B75-4F5F-A2C9-2998B00F9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147" y="4256042"/>
            <a:ext cx="1761571" cy="2316974"/>
          </a:xfrm>
          <a:prstGeom prst="rect">
            <a:avLst/>
          </a:prstGeom>
          <a:ln w="57150">
            <a:solidFill>
              <a:srgbClr val="3900AC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DA7A45-0111-48F1-83F1-D3891BF201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018" y="4285838"/>
            <a:ext cx="1863128" cy="2248731"/>
          </a:xfrm>
          <a:prstGeom prst="rect">
            <a:avLst/>
          </a:prstGeom>
          <a:ln w="57150">
            <a:solidFill>
              <a:srgbClr val="FF66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0D9484-CB36-4D80-ADAC-5F7CE126A5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145" y="1939310"/>
            <a:ext cx="1859539" cy="2187399"/>
          </a:xfrm>
          <a:prstGeom prst="rect">
            <a:avLst/>
          </a:prstGeom>
          <a:ln w="57150">
            <a:solidFill>
              <a:srgbClr val="3900AC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C0D985-2094-4F6D-92A6-6EABB8217C08}"/>
              </a:ext>
            </a:extLst>
          </p:cNvPr>
          <p:cNvSpPr txBox="1"/>
          <p:nvPr/>
        </p:nvSpPr>
        <p:spPr>
          <a:xfrm>
            <a:off x="5492796" y="6035743"/>
            <a:ext cx="1853103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/>
              <a:t>Carlynn Means</a:t>
            </a:r>
            <a:endParaRPr lang="en-US" sz="1400" b="1">
              <a:cs typeface="Calibri"/>
            </a:endParaRPr>
          </a:p>
          <a:p>
            <a:pPr algn="ctr"/>
            <a:r>
              <a:rPr lang="en-US" sz="1400" b="1"/>
              <a:t>ELA</a:t>
            </a:r>
            <a:endParaRPr lang="en-US" sz="1400" b="1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7B9-2DED-4595-9885-14B4D9ED8197}"/>
              </a:ext>
            </a:extLst>
          </p:cNvPr>
          <p:cNvSpPr txBox="1"/>
          <p:nvPr/>
        </p:nvSpPr>
        <p:spPr>
          <a:xfrm>
            <a:off x="7716495" y="3607820"/>
            <a:ext cx="184676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/>
              <a:t>Renita Gray</a:t>
            </a:r>
            <a:endParaRPr lang="en-US" sz="1400" b="1">
              <a:cs typeface="Calibri"/>
            </a:endParaRPr>
          </a:p>
          <a:p>
            <a:pPr algn="ctr"/>
            <a:r>
              <a:rPr lang="en-US" sz="1400" b="1"/>
              <a:t>Facing History/Science</a:t>
            </a:r>
            <a:endParaRPr lang="en-US" sz="1400" b="1"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E86BD2-EB42-436B-8126-5588CC0D6F52}"/>
              </a:ext>
            </a:extLst>
          </p:cNvPr>
          <p:cNvSpPr txBox="1"/>
          <p:nvPr/>
        </p:nvSpPr>
        <p:spPr>
          <a:xfrm>
            <a:off x="3301255" y="3555758"/>
            <a:ext cx="1859539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 err="1"/>
              <a:t>Kelin</a:t>
            </a:r>
            <a:r>
              <a:rPr lang="en-US" sz="1600" b="1" dirty="0"/>
              <a:t> Key 6th Grade Science</a:t>
            </a:r>
            <a:endParaRPr lang="en-US" sz="1600" b="1" dirty="0"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214623-9AD3-4A5B-B7A2-CC2F6633E37B}"/>
              </a:ext>
            </a:extLst>
          </p:cNvPr>
          <p:cNvSpPr txBox="1"/>
          <p:nvPr/>
        </p:nvSpPr>
        <p:spPr>
          <a:xfrm>
            <a:off x="5449481" y="3611229"/>
            <a:ext cx="1896546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/>
              <a:t>Patricia Cochran</a:t>
            </a:r>
            <a:endParaRPr lang="en-US" sz="1400" b="1">
              <a:cs typeface="Calibri"/>
            </a:endParaRPr>
          </a:p>
          <a:p>
            <a:pPr algn="ctr"/>
            <a:r>
              <a:rPr lang="en-US" sz="1400" b="1"/>
              <a:t>Social Studies</a:t>
            </a:r>
            <a:endParaRPr lang="en-US" sz="1400" b="1"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72A6AC-FD1A-4CE3-993E-FC51ACCD8520}"/>
              </a:ext>
            </a:extLst>
          </p:cNvPr>
          <p:cNvSpPr txBox="1"/>
          <p:nvPr/>
        </p:nvSpPr>
        <p:spPr>
          <a:xfrm>
            <a:off x="10002236" y="6040503"/>
            <a:ext cx="1783979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/>
              <a:t>Isaac Green</a:t>
            </a:r>
            <a:endParaRPr lang="en-US" sz="1400" b="1">
              <a:cs typeface="Calibri"/>
            </a:endParaRPr>
          </a:p>
          <a:p>
            <a:pPr algn="ctr"/>
            <a:r>
              <a:rPr lang="en-US" sz="1400" b="1"/>
              <a:t>SPED</a:t>
            </a:r>
            <a:endParaRPr lang="en-US" sz="1400" b="1"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8C3E35-A18D-4B34-B5AB-3128D01DD599}"/>
              </a:ext>
            </a:extLst>
          </p:cNvPr>
          <p:cNvSpPr txBox="1"/>
          <p:nvPr/>
        </p:nvSpPr>
        <p:spPr>
          <a:xfrm>
            <a:off x="7700018" y="6039227"/>
            <a:ext cx="1863128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/>
              <a:t>Kimberly Owens</a:t>
            </a:r>
            <a:endParaRPr lang="en-US" sz="1400" b="1">
              <a:cs typeface="Calibri"/>
            </a:endParaRPr>
          </a:p>
          <a:p>
            <a:pPr algn="ctr"/>
            <a:r>
              <a:rPr lang="en-US" sz="1400" b="1"/>
              <a:t>SPED</a:t>
            </a:r>
            <a:endParaRPr lang="en-US" sz="1400" b="1"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BDCCFD-1E8B-4624-B9EE-683FB35A9316}"/>
              </a:ext>
            </a:extLst>
          </p:cNvPr>
          <p:cNvSpPr txBox="1"/>
          <p:nvPr/>
        </p:nvSpPr>
        <p:spPr>
          <a:xfrm>
            <a:off x="322710" y="6308209"/>
            <a:ext cx="2363980" cy="369332"/>
          </a:xfrm>
          <a:prstGeom prst="rect">
            <a:avLst/>
          </a:prstGeom>
          <a:solidFill>
            <a:srgbClr val="3900AC"/>
          </a:solidFill>
          <a:ln w="762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School Hours 8:05-3:15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BF289E-2080-4A51-8DB3-3193DA04052C}"/>
              </a:ext>
            </a:extLst>
          </p:cNvPr>
          <p:cNvSpPr txBox="1"/>
          <p:nvPr/>
        </p:nvSpPr>
        <p:spPr>
          <a:xfrm>
            <a:off x="485353" y="863013"/>
            <a:ext cx="1220980" cy="523220"/>
          </a:xfrm>
          <a:prstGeom prst="rect">
            <a:avLst/>
          </a:prstGeom>
          <a:solidFill>
            <a:srgbClr val="3900AC"/>
          </a:solidFill>
          <a:ln w="76200">
            <a:solidFill>
              <a:srgbClr val="FF66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School Hours</a:t>
            </a:r>
            <a:endParaRPr lang="en-US">
              <a:solidFill>
                <a:schemeClr val="bg1"/>
              </a:solidFill>
              <a:cs typeface="Calibri" panose="020F0502020204030204"/>
            </a:endParaRPr>
          </a:p>
          <a:p>
            <a:pPr algn="ctr"/>
            <a:r>
              <a:rPr lang="en-US" sz="1400" b="1">
                <a:solidFill>
                  <a:schemeClr val="bg1"/>
                </a:solidFill>
              </a:rPr>
              <a:t> 8:05-3:15</a:t>
            </a:r>
            <a:endParaRPr lang="en-US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E327BBD-E35D-2FF0-70B1-09720B6492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5006" y="4254654"/>
            <a:ext cx="1975625" cy="2363132"/>
          </a:xfrm>
          <a:prstGeom prst="rect">
            <a:avLst/>
          </a:prstGeom>
          <a:ln>
            <a:solidFill>
              <a:srgbClr val="3900AC"/>
            </a:solidFill>
          </a:ln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id="{6922EAED-B9BA-6103-6FDF-671B8E77AFD1}"/>
              </a:ext>
            </a:extLst>
          </p:cNvPr>
          <p:cNvSpPr txBox="1"/>
          <p:nvPr/>
        </p:nvSpPr>
        <p:spPr>
          <a:xfrm>
            <a:off x="3302635" y="6044278"/>
            <a:ext cx="1855665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/>
              <a:t>Mary Walton</a:t>
            </a:r>
            <a:endParaRPr lang="en-US" sz="1400" b="1">
              <a:cs typeface="Calibri"/>
            </a:endParaRPr>
          </a:p>
          <a:p>
            <a:pPr algn="ctr"/>
            <a:r>
              <a:rPr lang="en-US" sz="1400" b="1"/>
              <a:t>Math</a:t>
            </a:r>
            <a:endParaRPr lang="en-US" sz="1400" b="1">
              <a:cs typeface="Calibri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D0E3D940-F192-419B-9700-69FECE96B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647" y="1898967"/>
            <a:ext cx="1746950" cy="2181355"/>
          </a:xfrm>
          <a:prstGeom prst="rect">
            <a:avLst/>
          </a:prstGeom>
          <a:noFill/>
          <a:ln w="76200">
            <a:solidFill>
              <a:srgbClr val="3900A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684F0D34-5FDE-F3FA-5DD9-3490FD85C91F}"/>
              </a:ext>
            </a:extLst>
          </p:cNvPr>
          <p:cNvSpPr txBox="1"/>
          <p:nvPr/>
        </p:nvSpPr>
        <p:spPr>
          <a:xfrm>
            <a:off x="10022088" y="3559118"/>
            <a:ext cx="1734439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Elizabeth Marable</a:t>
            </a:r>
            <a:endParaRPr lang="en-US" sz="1400" b="1" dirty="0">
              <a:cs typeface="Calibri"/>
            </a:endParaRPr>
          </a:p>
          <a:p>
            <a:pPr algn="ctr"/>
            <a:r>
              <a:rPr lang="en-US" sz="1400" b="1" dirty="0"/>
              <a:t>Math</a:t>
            </a:r>
            <a:endParaRPr lang="en-US" sz="1400" b="1" dirty="0">
              <a:cs typeface="Calibri"/>
            </a:endParaRPr>
          </a:p>
        </p:txBody>
      </p:sp>
      <p:pic>
        <p:nvPicPr>
          <p:cNvPr id="4" name="Picture 18" descr="A picture containing person, headdress, hat, wearing&#10;&#10;Description automatically generated">
            <a:extLst>
              <a:ext uri="{FF2B5EF4-FFF2-40B4-BE49-F238E27FC236}">
                <a16:creationId xmlns:a16="http://schemas.microsoft.com/office/drawing/2014/main" id="{ADA44071-DFC0-3DAE-9ED0-3541C6B3C9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968" y="2250755"/>
            <a:ext cx="2743200" cy="3447535"/>
          </a:xfrm>
          <a:prstGeom prst="rect">
            <a:avLst/>
          </a:prstGeom>
          <a:ln w="57150">
            <a:solidFill>
              <a:srgbClr val="FF660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E105642-523D-F94B-3F64-67DCF8776DD8}"/>
              </a:ext>
            </a:extLst>
          </p:cNvPr>
          <p:cNvSpPr txBox="1"/>
          <p:nvPr/>
        </p:nvSpPr>
        <p:spPr>
          <a:xfrm>
            <a:off x="261914" y="4863279"/>
            <a:ext cx="2734107" cy="830997"/>
          </a:xfrm>
          <a:prstGeom prst="rect">
            <a:avLst/>
          </a:prstGeom>
          <a:solidFill>
            <a:schemeClr val="bg1"/>
          </a:solidFill>
          <a:ln w="57150">
            <a:solidFill>
              <a:srgbClr val="2806BA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cs typeface="Calibri"/>
              </a:rPr>
              <a:t>Vicki Cooper</a:t>
            </a:r>
            <a:endParaRPr lang="en-US" dirty="0"/>
          </a:p>
          <a:p>
            <a:pPr algn="ctr"/>
            <a:r>
              <a:rPr lang="en-US" sz="1600" b="1" dirty="0">
                <a:cs typeface="Calibri"/>
              </a:rPr>
              <a:t>6th Grade Professional School Counselor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19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8A64AEA-371C-40CD-813E-9DAD623BE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632" y="365126"/>
            <a:ext cx="11563815" cy="1357796"/>
          </a:xfrm>
          <a:solidFill>
            <a:srgbClr val="3900AC"/>
          </a:solidFill>
          <a:ln w="7620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6</a:t>
            </a:r>
            <a:r>
              <a:rPr lang="en-US" sz="4000" baseline="30000">
                <a:solidFill>
                  <a:schemeClr val="bg1"/>
                </a:solidFill>
              </a:rPr>
              <a:t>th</a:t>
            </a:r>
            <a:r>
              <a:rPr lang="en-US" sz="4000">
                <a:solidFill>
                  <a:schemeClr val="bg1"/>
                </a:solidFill>
              </a:rPr>
              <a:t> Grade Academy Exploratory Professors</a:t>
            </a:r>
          </a:p>
        </p:txBody>
      </p:sp>
      <p:pic>
        <p:nvPicPr>
          <p:cNvPr id="8" name="Picture 7" descr="A picture containing text, player, pitch&#10;&#10;Description automatically generated">
            <a:extLst>
              <a:ext uri="{FF2B5EF4-FFF2-40B4-BE49-F238E27FC236}">
                <a16:creationId xmlns:a16="http://schemas.microsoft.com/office/drawing/2014/main" id="{ECA014DA-43E9-4CAE-AE1C-5CC10B3A4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844" y="1894790"/>
            <a:ext cx="2071311" cy="2171062"/>
          </a:xfrm>
          <a:prstGeom prst="rect">
            <a:avLst/>
          </a:prstGeom>
          <a:ln w="57150">
            <a:solidFill>
              <a:srgbClr val="FF6600"/>
            </a:solidFill>
          </a:ln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E5373DD-0CA1-4293-8A42-BF98EEB0B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30" y="4407312"/>
            <a:ext cx="2012583" cy="2280172"/>
          </a:xfrm>
          <a:prstGeom prst="rect">
            <a:avLst/>
          </a:prstGeom>
          <a:ln w="57150">
            <a:solidFill>
              <a:srgbClr val="FF6600"/>
            </a:solidFill>
          </a:ln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0D92601D-BC85-4626-BF5A-152AB73C1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456" y="1861493"/>
            <a:ext cx="2008343" cy="2175458"/>
          </a:xfrm>
          <a:prstGeom prst="rect">
            <a:avLst/>
          </a:prstGeom>
          <a:ln w="57150">
            <a:solidFill>
              <a:srgbClr val="2806BA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0B3614-1703-415A-9B8F-B94C740D4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561" y="4400266"/>
            <a:ext cx="1959854" cy="2281188"/>
          </a:xfrm>
          <a:prstGeom prst="rect">
            <a:avLst/>
          </a:prstGeom>
          <a:ln w="57150">
            <a:solidFill>
              <a:srgbClr val="3900AC"/>
            </a:solidFill>
          </a:ln>
        </p:spPr>
      </p:pic>
      <p:pic>
        <p:nvPicPr>
          <p:cNvPr id="12" name="Picture 11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52E26D09-59EA-4ECC-8733-111677F681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621" y="1837978"/>
            <a:ext cx="2008343" cy="2230237"/>
          </a:xfrm>
          <a:prstGeom prst="rect">
            <a:avLst/>
          </a:prstGeom>
          <a:ln w="57150">
            <a:solidFill>
              <a:srgbClr val="FF660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3A10F6-0B8E-4D17-860E-46983F5EF83B}"/>
              </a:ext>
            </a:extLst>
          </p:cNvPr>
          <p:cNvSpPr txBox="1"/>
          <p:nvPr/>
        </p:nvSpPr>
        <p:spPr>
          <a:xfrm>
            <a:off x="3402730" y="6082812"/>
            <a:ext cx="20125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Akilah Scott</a:t>
            </a:r>
          </a:p>
          <a:p>
            <a:pPr algn="ctr"/>
            <a:r>
              <a:rPr lang="en-US" sz="1600" b="1"/>
              <a:t>Orchestra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9CD63E-6D7A-4849-BA61-8E32EE719A5D}"/>
              </a:ext>
            </a:extLst>
          </p:cNvPr>
          <p:cNvSpPr txBox="1"/>
          <p:nvPr/>
        </p:nvSpPr>
        <p:spPr>
          <a:xfrm>
            <a:off x="3398620" y="3483439"/>
            <a:ext cx="20083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err="1"/>
              <a:t>Alquita</a:t>
            </a:r>
            <a:r>
              <a:rPr lang="en-US" sz="1600" b="1"/>
              <a:t> Murray-Jones</a:t>
            </a:r>
          </a:p>
          <a:p>
            <a:pPr algn="ctr"/>
            <a:r>
              <a:rPr lang="en-US" sz="1600" b="1"/>
              <a:t>Band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7BB070-44DA-4230-9F7D-2BE02907676B}"/>
              </a:ext>
            </a:extLst>
          </p:cNvPr>
          <p:cNvSpPr txBox="1"/>
          <p:nvPr/>
        </p:nvSpPr>
        <p:spPr>
          <a:xfrm>
            <a:off x="9741431" y="3481076"/>
            <a:ext cx="20694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Jerry Wilson</a:t>
            </a:r>
          </a:p>
          <a:p>
            <a:pPr algn="ctr"/>
            <a:r>
              <a:rPr lang="en-US" sz="1600" b="1"/>
              <a:t>Art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2B65FB-650F-4ABF-B39B-94D6192B0021}"/>
              </a:ext>
            </a:extLst>
          </p:cNvPr>
          <p:cNvSpPr txBox="1"/>
          <p:nvPr/>
        </p:nvSpPr>
        <p:spPr>
          <a:xfrm>
            <a:off x="6672457" y="3452175"/>
            <a:ext cx="20083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err="1"/>
              <a:t>Laronia</a:t>
            </a:r>
            <a:r>
              <a:rPr lang="en-US" sz="1600" b="1"/>
              <a:t> Brown</a:t>
            </a:r>
          </a:p>
          <a:p>
            <a:pPr algn="ctr"/>
            <a:r>
              <a:rPr lang="en-US" sz="1600" b="1"/>
              <a:t>Physical Education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16BF70-7CD5-4CDA-BB0B-4B882B687175}"/>
              </a:ext>
            </a:extLst>
          </p:cNvPr>
          <p:cNvSpPr txBox="1"/>
          <p:nvPr/>
        </p:nvSpPr>
        <p:spPr>
          <a:xfrm>
            <a:off x="6727338" y="6082178"/>
            <a:ext cx="1982366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/>
              <a:t>Byron Harris</a:t>
            </a:r>
          </a:p>
          <a:p>
            <a:pPr algn="ctr"/>
            <a:r>
              <a:rPr lang="en-US" sz="1600" b="1" dirty="0"/>
              <a:t>PE/Athletic Director</a:t>
            </a:r>
            <a:endParaRPr lang="en-US" sz="1600" b="1" dirty="0">
              <a:cs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DBA2D57-D531-4396-803B-DF4FCB58B2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0154" y="4277872"/>
            <a:ext cx="2040402" cy="2348056"/>
          </a:xfrm>
          <a:prstGeom prst="rect">
            <a:avLst/>
          </a:prstGeom>
          <a:ln w="57150">
            <a:solidFill>
              <a:srgbClr val="FF6600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97AFB6A-BE61-4176-9136-304F53B62002}"/>
              </a:ext>
            </a:extLst>
          </p:cNvPr>
          <p:cNvSpPr txBox="1"/>
          <p:nvPr/>
        </p:nvSpPr>
        <p:spPr>
          <a:xfrm>
            <a:off x="9776609" y="6038351"/>
            <a:ext cx="2069683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/>
              <a:t>Chef John Marable</a:t>
            </a:r>
          </a:p>
          <a:p>
            <a:pPr algn="ctr"/>
            <a:r>
              <a:rPr lang="en-US" sz="1600" b="1" dirty="0"/>
              <a:t>Culinary Arts</a:t>
            </a:r>
            <a:endParaRPr lang="en-US" sz="1600" b="1" dirty="0"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5D29A7-E4A5-49DC-8C25-53E18B427134}"/>
              </a:ext>
            </a:extLst>
          </p:cNvPr>
          <p:cNvSpPr txBox="1"/>
          <p:nvPr/>
        </p:nvSpPr>
        <p:spPr>
          <a:xfrm>
            <a:off x="9305543" y="202550"/>
            <a:ext cx="2363980" cy="369332"/>
          </a:xfrm>
          <a:prstGeom prst="rect">
            <a:avLst/>
          </a:prstGeom>
          <a:solidFill>
            <a:srgbClr val="3900AC"/>
          </a:solidFill>
          <a:ln w="762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School Hours 8:05-3:15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A7F099-BD52-4DB6-A465-2E4090A1AE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526" y="4397577"/>
            <a:ext cx="2125150" cy="2275586"/>
          </a:xfrm>
          <a:prstGeom prst="rect">
            <a:avLst/>
          </a:prstGeom>
          <a:ln w="57150">
            <a:solidFill>
              <a:srgbClr val="3900AC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8144029-B07A-48F3-B267-364E79F82A08}"/>
              </a:ext>
            </a:extLst>
          </p:cNvPr>
          <p:cNvSpPr txBox="1"/>
          <p:nvPr/>
        </p:nvSpPr>
        <p:spPr>
          <a:xfrm>
            <a:off x="206497" y="6089335"/>
            <a:ext cx="212515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Carmen Rodriguez</a:t>
            </a:r>
          </a:p>
          <a:p>
            <a:pPr algn="ctr"/>
            <a:r>
              <a:rPr lang="en-US" sz="1600" b="1"/>
              <a:t>Spanish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66E951-BE01-470F-AE98-0761A8B460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436" y="1835181"/>
            <a:ext cx="2041200" cy="2286513"/>
          </a:xfrm>
          <a:prstGeom prst="rect">
            <a:avLst/>
          </a:prstGeom>
          <a:ln w="57150">
            <a:solidFill>
              <a:srgbClr val="2806BA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BD3FC71-982A-4107-8EF9-A6584DF27E78}"/>
              </a:ext>
            </a:extLst>
          </p:cNvPr>
          <p:cNvSpPr txBox="1"/>
          <p:nvPr/>
        </p:nvSpPr>
        <p:spPr>
          <a:xfrm>
            <a:off x="269041" y="3535018"/>
            <a:ext cx="2041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Brooke Ballenger</a:t>
            </a:r>
          </a:p>
          <a:p>
            <a:pPr algn="ctr"/>
            <a:r>
              <a:rPr lang="en-US" sz="1600" b="1"/>
              <a:t>Russian</a:t>
            </a:r>
          </a:p>
        </p:txBody>
      </p:sp>
    </p:spTree>
    <p:extLst>
      <p:ext uri="{BB962C8B-B14F-4D97-AF65-F5344CB8AC3E}">
        <p14:creationId xmlns:p14="http://schemas.microsoft.com/office/powerpoint/2010/main" val="3080616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C1563-361A-42B0-A5E7-EDA76F3C015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806BA"/>
          </a:solidFill>
          <a:ln w="76200">
            <a:solidFill>
              <a:schemeClr val="bg2"/>
            </a:solidFill>
          </a:ln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6</a:t>
            </a:r>
            <a:r>
              <a:rPr lang="en-US" baseline="30000">
                <a:solidFill>
                  <a:schemeClr val="bg1"/>
                </a:solidFill>
              </a:rPr>
              <a:t>th</a:t>
            </a:r>
            <a:r>
              <a:rPr lang="en-US">
                <a:solidFill>
                  <a:schemeClr val="bg1"/>
                </a:solidFill>
              </a:rPr>
              <a:t> Grade Academy 1</a:t>
            </a:r>
            <a:r>
              <a:rPr lang="en-US" baseline="30000">
                <a:solidFill>
                  <a:schemeClr val="bg1"/>
                </a:solidFill>
              </a:rPr>
              <a:t>st</a:t>
            </a:r>
            <a:r>
              <a:rPr lang="en-US">
                <a:solidFill>
                  <a:schemeClr val="bg1"/>
                </a:solidFill>
              </a:rPr>
              <a:t> Week Goals</a:t>
            </a:r>
            <a:r>
              <a:rPr lang="en-US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11037-223B-4CCE-A458-74D0015AE066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2806BA"/>
          </a:solidFill>
          <a:ln w="76200">
            <a:solidFill>
              <a:schemeClr val="bg2"/>
            </a:solidFill>
          </a:ln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Our main goal is to get you comfortable in middle school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</a:rPr>
              <a:t>We will have a week of orientation to familiarize you with the building and your teachers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</a:rPr>
              <a:t>We will work on how to use combination lockers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</a:rPr>
              <a:t>How to find your classes, labs, cafeteria, gym and band room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</a:rPr>
              <a:t>How to follow your class schedule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</a:rPr>
              <a:t>What each teacher expects of you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</a:rPr>
              <a:t>How to get organized for middle school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</a:rPr>
              <a:t>What do I need to bring to school each and every day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How to access  your </a:t>
            </a:r>
            <a:r>
              <a:rPr lang="en-US" dirty="0" err="1">
                <a:solidFill>
                  <a:schemeClr val="bg1"/>
                </a:solidFill>
                <a:cs typeface="Calibri"/>
              </a:rPr>
              <a:t>powerschool</a:t>
            </a:r>
            <a:r>
              <a:rPr lang="en-US" dirty="0">
                <a:solidFill>
                  <a:schemeClr val="bg1"/>
                </a:solidFill>
                <a:cs typeface="Calibri"/>
              </a:rPr>
              <a:t> account and how to email your teacher</a:t>
            </a:r>
          </a:p>
          <a:p>
            <a:endParaRPr lang="en-US"/>
          </a:p>
          <a:p>
            <a:endParaRPr lang="en-US"/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DD9C04-415B-48AD-92EB-E5E6A7193C02}"/>
              </a:ext>
            </a:extLst>
          </p:cNvPr>
          <p:cNvSpPr txBox="1"/>
          <p:nvPr/>
        </p:nvSpPr>
        <p:spPr>
          <a:xfrm>
            <a:off x="4346070" y="112991"/>
            <a:ext cx="2363980" cy="369332"/>
          </a:xfrm>
          <a:prstGeom prst="rect">
            <a:avLst/>
          </a:prstGeom>
          <a:solidFill>
            <a:srgbClr val="3900AC"/>
          </a:solidFill>
          <a:ln w="762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School Hours 8:05-3:15</a:t>
            </a:r>
          </a:p>
        </p:txBody>
      </p:sp>
    </p:spTree>
    <p:extLst>
      <p:ext uri="{BB962C8B-B14F-4D97-AF65-F5344CB8AC3E}">
        <p14:creationId xmlns:p14="http://schemas.microsoft.com/office/powerpoint/2010/main" val="3804266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C9B7A1-1410-4B04-9BA4-E1D14952434F}"/>
              </a:ext>
            </a:extLst>
          </p:cNvPr>
          <p:cNvSpPr txBox="1"/>
          <p:nvPr/>
        </p:nvSpPr>
        <p:spPr>
          <a:xfrm>
            <a:off x="630936" y="611642"/>
            <a:ext cx="3429000" cy="1719072"/>
          </a:xfrm>
          <a:prstGeom prst="rect">
            <a:avLst/>
          </a:prstGeom>
          <a:ln w="57150">
            <a:solidFill>
              <a:srgbClr val="FF6600"/>
            </a:solidFill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dirty="0">
                <a:latin typeface="+mj-lt"/>
                <a:ea typeface="+mj-ea"/>
                <a:cs typeface="+mj-cs"/>
              </a:rPr>
              <a:t>6</a:t>
            </a:r>
            <a:r>
              <a:rPr lang="en-US" sz="3800" b="1" kern="1200" baseline="30000" dirty="0">
                <a:latin typeface="+mj-lt"/>
                <a:ea typeface="+mj-ea"/>
                <a:cs typeface="+mj-cs"/>
              </a:rPr>
              <a:t>th</a:t>
            </a:r>
            <a:r>
              <a:rPr lang="en-US" sz="3800" b="1" kern="1200" dirty="0">
                <a:latin typeface="+mj-lt"/>
                <a:ea typeface="+mj-ea"/>
                <a:cs typeface="+mj-cs"/>
              </a:rPr>
              <a:t> Grade Academy Uniforms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9BF7BF-D40A-CE63-4F06-AFA43D0E7BC9}"/>
              </a:ext>
            </a:extLst>
          </p:cNvPr>
          <p:cNvSpPr txBox="1"/>
          <p:nvPr/>
        </p:nvSpPr>
        <p:spPr>
          <a:xfrm>
            <a:off x="527660" y="5136503"/>
            <a:ext cx="3419708" cy="1561469"/>
          </a:xfrm>
          <a:prstGeom prst="rect">
            <a:avLst/>
          </a:prstGeom>
          <a:ln w="57150">
            <a:solidFill>
              <a:srgbClr val="3900AC"/>
            </a:solidFill>
          </a:ln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cs typeface="Calibri"/>
              </a:rPr>
              <a:t>The Apparel Store</a:t>
            </a:r>
            <a:endParaRPr lang="en-US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cs typeface="Calibri"/>
              </a:rPr>
              <a:t>901-624-9366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cs typeface="Calibri"/>
                <a:hlinkClick r:id="rId2"/>
              </a:rPr>
              <a:t>www.theapparelstorememphis.com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cs typeface="Calibri"/>
              </a:rPr>
              <a:t>3427 Park Avenue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946D89-502C-B966-05F3-F1364E520AB6}"/>
              </a:ext>
            </a:extLst>
          </p:cNvPr>
          <p:cNvSpPr txBox="1"/>
          <p:nvPr/>
        </p:nvSpPr>
        <p:spPr>
          <a:xfrm>
            <a:off x="5153025" y="362902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2A3610-62C6-CD41-078E-99E8A85D2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14" y="2789217"/>
            <a:ext cx="1807564" cy="2075197"/>
          </a:xfrm>
          <a:prstGeom prst="rect">
            <a:avLst/>
          </a:prstGeom>
          <a:ln w="76200">
            <a:solidFill>
              <a:srgbClr val="2806BA"/>
            </a:solidFill>
          </a:ln>
        </p:spPr>
      </p:pic>
      <p:pic>
        <p:nvPicPr>
          <p:cNvPr id="16" name="Picture 15" descr="A picture containing clothing, shirt, sleeve&#10;&#10;Description automatically generated">
            <a:extLst>
              <a:ext uri="{FF2B5EF4-FFF2-40B4-BE49-F238E27FC236}">
                <a16:creationId xmlns:a16="http://schemas.microsoft.com/office/drawing/2014/main" id="{16ADD513-7E6F-A88D-5728-7AA86C0A5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9872" y="2789183"/>
            <a:ext cx="1880424" cy="2078502"/>
          </a:xfrm>
          <a:prstGeom prst="rect">
            <a:avLst/>
          </a:prstGeom>
          <a:ln w="76200">
            <a:solidFill>
              <a:srgbClr val="2806BA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1627D6-AEF0-E94A-14D7-3BC1D75FB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459" y="262915"/>
            <a:ext cx="7750045" cy="6332169"/>
          </a:xfrm>
          <a:prstGeom prst="rect">
            <a:avLst/>
          </a:prstGeom>
          <a:ln w="76200">
            <a:solidFill>
              <a:srgbClr val="2806BA"/>
            </a:solidFill>
          </a:ln>
        </p:spPr>
      </p:pic>
    </p:spTree>
    <p:extLst>
      <p:ext uri="{BB962C8B-B14F-4D97-AF65-F5344CB8AC3E}">
        <p14:creationId xmlns:p14="http://schemas.microsoft.com/office/powerpoint/2010/main" val="1866075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78ED5-2801-432C-A404-EEEC6BDCC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611" y="132122"/>
            <a:ext cx="6134101" cy="901268"/>
          </a:xfrm>
          <a:ln w="57150">
            <a:solidFill>
              <a:srgbClr val="2806BA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What 6th Grade students wear?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E7EB42-D18F-41CB-93C6-1FB99CC6D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61" y="3520096"/>
            <a:ext cx="3339265" cy="3115118"/>
          </a:xfrm>
          <a:prstGeom prst="rect">
            <a:avLst/>
          </a:prstGeom>
          <a:ln w="76200">
            <a:solidFill>
              <a:srgbClr val="2806BA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B92C18-B4F5-4D8F-8AA3-FFEC5FF24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554" y="4966641"/>
            <a:ext cx="2274639" cy="1834241"/>
          </a:xfrm>
          <a:prstGeom prst="rect">
            <a:avLst/>
          </a:prstGeom>
          <a:ln w="76200">
            <a:solidFill>
              <a:srgbClr val="2806BA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3C768D-42B8-4AD0-AC2C-B822963F3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254" y="3532060"/>
            <a:ext cx="3819065" cy="3091189"/>
          </a:xfrm>
          <a:prstGeom prst="rect">
            <a:avLst/>
          </a:prstGeom>
          <a:ln w="76200">
            <a:solidFill>
              <a:srgbClr val="2806BA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1386EF-1333-45CB-9C5F-14D4A7E82A6B}"/>
              </a:ext>
            </a:extLst>
          </p:cNvPr>
          <p:cNvSpPr txBox="1"/>
          <p:nvPr/>
        </p:nvSpPr>
        <p:spPr>
          <a:xfrm>
            <a:off x="5029340" y="1310288"/>
            <a:ext cx="2012562" cy="1200329"/>
          </a:xfrm>
          <a:prstGeom prst="rect">
            <a:avLst/>
          </a:prstGeom>
          <a:solidFill>
            <a:srgbClr val="FFFF00"/>
          </a:solidFill>
          <a:ln w="76200">
            <a:solidFill>
              <a:srgbClr val="2806B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Shoes must be closed toe and  have a back on them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95B9996-810A-4D97-A218-59EF596A7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6123" y="1349264"/>
            <a:ext cx="2095506" cy="974594"/>
          </a:xfrm>
          <a:prstGeom prst="rect">
            <a:avLst/>
          </a:prstGeom>
          <a:ln w="76200">
            <a:solidFill>
              <a:srgbClr val="2806BA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26FBE7-5CCE-4C18-8148-6CCD423EEFE8}"/>
              </a:ext>
            </a:extLst>
          </p:cNvPr>
          <p:cNvSpPr txBox="1"/>
          <p:nvPr/>
        </p:nvSpPr>
        <p:spPr>
          <a:xfrm>
            <a:off x="3775346" y="2653419"/>
            <a:ext cx="3983586" cy="984885"/>
          </a:xfrm>
          <a:prstGeom prst="rect">
            <a:avLst/>
          </a:prstGeom>
          <a:solidFill>
            <a:srgbClr val="FF6600"/>
          </a:solidFill>
          <a:ln w="76200">
            <a:solidFill>
              <a:srgbClr val="2806BA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dirty="0">
                <a:solidFill>
                  <a:srgbClr val="2806BA"/>
                </a:solidFill>
              </a:rPr>
              <a:t>Undershirts colors allowed are white, blue, orange, black and gray.</a:t>
            </a:r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EE6E37-434A-4739-A3CB-0C2D86E622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6" y="260762"/>
            <a:ext cx="2387723" cy="2568765"/>
          </a:xfrm>
          <a:prstGeom prst="rect">
            <a:avLst/>
          </a:prstGeom>
          <a:ln w="76200">
            <a:solidFill>
              <a:srgbClr val="2806BA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B2E9D1-2C0B-4C66-8768-1F23EA52C3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1214" y="234751"/>
            <a:ext cx="2244105" cy="2797206"/>
          </a:xfrm>
          <a:prstGeom prst="rect">
            <a:avLst/>
          </a:prstGeom>
          <a:ln w="76200">
            <a:solidFill>
              <a:srgbClr val="2806BA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A217D1-121F-48BA-A929-10032E7238E9}"/>
              </a:ext>
            </a:extLst>
          </p:cNvPr>
          <p:cNvSpPr txBox="1"/>
          <p:nvPr/>
        </p:nvSpPr>
        <p:spPr>
          <a:xfrm>
            <a:off x="106379" y="2968572"/>
            <a:ext cx="2363980" cy="369332"/>
          </a:xfrm>
          <a:prstGeom prst="rect">
            <a:avLst/>
          </a:prstGeom>
          <a:solidFill>
            <a:srgbClr val="3900AC"/>
          </a:solidFill>
          <a:ln w="762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School Hours 8:05-3:15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42B488F-0F31-3AA7-3F79-F5B86D444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9513" y="1338696"/>
            <a:ext cx="2041815" cy="1002723"/>
          </a:xfrm>
          <a:prstGeom prst="rect">
            <a:avLst/>
          </a:prstGeom>
          <a:ln w="57150">
            <a:solidFill>
              <a:srgbClr val="2806BA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3CAA6F-4DFB-CBD7-CDE2-AE7AFFB0D40C}"/>
              </a:ext>
            </a:extLst>
          </p:cNvPr>
          <p:cNvSpPr txBox="1"/>
          <p:nvPr/>
        </p:nvSpPr>
        <p:spPr>
          <a:xfrm>
            <a:off x="3642015" y="3763241"/>
            <a:ext cx="4449039" cy="923330"/>
          </a:xfrm>
          <a:prstGeom prst="rect">
            <a:avLst/>
          </a:prstGeom>
          <a:solidFill>
            <a:srgbClr val="FF6600"/>
          </a:solidFill>
          <a:ln w="57150">
            <a:solidFill>
              <a:srgbClr val="2806BA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2806BA"/>
                </a:solidFill>
                <a:cs typeface="Calibri"/>
              </a:rPr>
              <a:t>Hoodies, jackets, coats must have a zipper that </a:t>
            </a:r>
            <a:r>
              <a:rPr lang="en-US" b="1" u="sng" dirty="0">
                <a:solidFill>
                  <a:srgbClr val="2806BA"/>
                </a:solidFill>
                <a:cs typeface="Calibri"/>
              </a:rPr>
              <a:t>REMAINS UNZIPPED</a:t>
            </a:r>
            <a:r>
              <a:rPr lang="en-US" b="1" dirty="0">
                <a:solidFill>
                  <a:srgbClr val="2806BA"/>
                </a:solidFill>
                <a:cs typeface="Calibri"/>
              </a:rPr>
              <a:t> in the building. </a:t>
            </a:r>
          </a:p>
          <a:p>
            <a:pPr algn="ctr"/>
            <a:r>
              <a:rPr lang="en-US" b="1" u="sng" dirty="0">
                <a:solidFill>
                  <a:srgbClr val="2806BA"/>
                </a:solidFill>
                <a:cs typeface="Calibri"/>
              </a:rPr>
              <a:t>NO HOOD ON HEAD</a:t>
            </a:r>
            <a:r>
              <a:rPr lang="en-US" b="1" dirty="0">
                <a:solidFill>
                  <a:srgbClr val="2806BA"/>
                </a:solidFill>
                <a:cs typeface="Calibri"/>
              </a:rPr>
              <a:t> in the building </a:t>
            </a:r>
            <a:r>
              <a:rPr lang="en-US" b="1" u="sng" dirty="0">
                <a:solidFill>
                  <a:srgbClr val="2806BA"/>
                </a:solidFill>
                <a:cs typeface="Calibri"/>
              </a:rPr>
              <a:t>EVER</a:t>
            </a:r>
            <a:r>
              <a:rPr lang="en-US" b="1" dirty="0">
                <a:solidFill>
                  <a:srgbClr val="2806BA"/>
                </a:solidFill>
                <a:cs typeface="Calibri"/>
              </a:rPr>
              <a:t>.</a:t>
            </a:r>
            <a:endParaRPr lang="en-US" b="1">
              <a:solidFill>
                <a:srgbClr val="2806BA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47677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44EA0-3F4F-4E43-BD61-F2EADA526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300"/>
            <a:ext cx="10515600" cy="1325563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What students don’t wear!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EBD2D8-D49B-4E87-9086-F57ED8D01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674" y="1530221"/>
            <a:ext cx="3022779" cy="1325563"/>
          </a:xfrm>
          <a:ln w="28575">
            <a:solidFill>
              <a:srgbClr val="2806BA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21914A-6D03-402C-A6DA-E12CC02C6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53" y="3134668"/>
            <a:ext cx="3022779" cy="1567961"/>
          </a:xfrm>
          <a:prstGeom prst="rect">
            <a:avLst/>
          </a:prstGeom>
          <a:ln w="28575">
            <a:solidFill>
              <a:srgbClr val="2806BA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774DB3-C5B5-4FE2-8395-0F7120279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53" y="4786462"/>
            <a:ext cx="3022779" cy="1593308"/>
          </a:xfrm>
          <a:prstGeom prst="rect">
            <a:avLst/>
          </a:prstGeom>
          <a:ln w="28575">
            <a:solidFill>
              <a:srgbClr val="2806BA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046D7B-1065-4724-BED5-590C9D5C1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907" y="3134667"/>
            <a:ext cx="2626351" cy="2849554"/>
          </a:xfrm>
          <a:prstGeom prst="rect">
            <a:avLst/>
          </a:prstGeom>
          <a:ln w="28575">
            <a:solidFill>
              <a:srgbClr val="2806BA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470171-098F-404A-940E-DF6D18761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3390" y="1855480"/>
            <a:ext cx="1359940" cy="3147039"/>
          </a:xfrm>
          <a:prstGeom prst="rect">
            <a:avLst/>
          </a:prstGeom>
          <a:ln w="28575">
            <a:solidFill>
              <a:srgbClr val="2806BA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F0DAB7-3704-4928-A937-9F3650E7A9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3586" y="3247692"/>
            <a:ext cx="1591900" cy="3183800"/>
          </a:xfrm>
          <a:prstGeom prst="rect">
            <a:avLst/>
          </a:prstGeom>
          <a:ln w="28575">
            <a:solidFill>
              <a:srgbClr val="2806BA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E905A2-DEC1-414B-9FC7-8000F49931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2100" y="957227"/>
            <a:ext cx="1574583" cy="3314697"/>
          </a:xfrm>
          <a:prstGeom prst="rect">
            <a:avLst/>
          </a:prstGeom>
          <a:ln w="28575">
            <a:solidFill>
              <a:srgbClr val="2806BA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202A78-97B4-416F-8156-6AEB0D37B4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7834" y="4421903"/>
            <a:ext cx="1705213" cy="1562318"/>
          </a:xfrm>
          <a:prstGeom prst="rect">
            <a:avLst/>
          </a:prstGeom>
          <a:ln w="28575">
            <a:solidFill>
              <a:srgbClr val="2806BA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E92DC6-3D27-4A29-92B0-13DC465CA1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696" y="86240"/>
            <a:ext cx="1861563" cy="1371287"/>
          </a:xfrm>
          <a:prstGeom prst="rect">
            <a:avLst/>
          </a:prstGeom>
          <a:ln w="28575">
            <a:solidFill>
              <a:srgbClr val="3900AC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C9E6A6C-DDEA-43B9-A979-6799C62314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73740" y="86241"/>
            <a:ext cx="1861563" cy="1256920"/>
          </a:xfrm>
          <a:prstGeom prst="rect">
            <a:avLst/>
          </a:prstGeom>
          <a:ln w="28575">
            <a:solidFill>
              <a:srgbClr val="2806BA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E69F7A-8744-4E15-B171-B0CED0838F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2117" y="2019321"/>
            <a:ext cx="1667206" cy="878062"/>
          </a:xfrm>
          <a:prstGeom prst="rect">
            <a:avLst/>
          </a:prstGeom>
          <a:ln w="28575">
            <a:solidFill>
              <a:srgbClr val="2806BA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9C3484-FC83-4F8B-B64B-3F2729B51759}"/>
              </a:ext>
            </a:extLst>
          </p:cNvPr>
          <p:cNvSpPr txBox="1"/>
          <p:nvPr/>
        </p:nvSpPr>
        <p:spPr>
          <a:xfrm>
            <a:off x="3912092" y="1003532"/>
            <a:ext cx="2363980" cy="369332"/>
          </a:xfrm>
          <a:prstGeom prst="rect">
            <a:avLst/>
          </a:prstGeom>
          <a:solidFill>
            <a:srgbClr val="3900AC"/>
          </a:solidFill>
          <a:ln w="762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School Hours 8:05-3:15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7C03E3-7323-4D68-8BA3-A64E32C8A0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80660" y="1661630"/>
            <a:ext cx="2095505" cy="974593"/>
          </a:xfrm>
          <a:prstGeom prst="rect">
            <a:avLst/>
          </a:prstGeom>
          <a:ln w="76200">
            <a:solidFill>
              <a:srgbClr val="2806BA"/>
            </a:solidFill>
          </a:ln>
        </p:spPr>
      </p:pic>
    </p:spTree>
    <p:extLst>
      <p:ext uri="{BB962C8B-B14F-4D97-AF65-F5344CB8AC3E}">
        <p14:creationId xmlns:p14="http://schemas.microsoft.com/office/powerpoint/2010/main" val="1665924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EAF54-E0E2-4FC9-BAEB-D485877CA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002" y="-40976"/>
            <a:ext cx="10405194" cy="1212537"/>
          </a:xfrm>
          <a:solidFill>
            <a:srgbClr val="FF6600"/>
          </a:solidFill>
        </p:spPr>
        <p:txBody>
          <a:bodyPr/>
          <a:lstStyle/>
          <a:p>
            <a:pPr algn="ctr"/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The 1</a:t>
            </a:r>
            <a:r>
              <a:rPr lang="en-US" b="1" baseline="30000">
                <a:solidFill>
                  <a:schemeClr val="accent1">
                    <a:lumMod val="75000"/>
                  </a:schemeClr>
                </a:solidFill>
              </a:rPr>
              <a:t>st</a:t>
            </a: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 Day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3A3DC0-40B7-46FD-8F9A-DE234A44A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675" y="1171561"/>
            <a:ext cx="11368122" cy="4283488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CEEAD51-A86B-43EA-8ECE-CF5902385177}"/>
              </a:ext>
            </a:extLst>
          </p:cNvPr>
          <p:cNvSpPr/>
          <p:nvPr/>
        </p:nvSpPr>
        <p:spPr>
          <a:xfrm>
            <a:off x="11092649" y="4364385"/>
            <a:ext cx="375094" cy="279840"/>
          </a:xfrm>
          <a:prstGeom prst="ellips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E96AF5F-FDE0-4818-B49A-DC176B973332}"/>
              </a:ext>
            </a:extLst>
          </p:cNvPr>
          <p:cNvCxnSpPr>
            <a:cxnSpLocks/>
          </p:cNvCxnSpPr>
          <p:nvPr/>
        </p:nvCxnSpPr>
        <p:spPr>
          <a:xfrm flipV="1">
            <a:off x="10627636" y="4618035"/>
            <a:ext cx="465013" cy="323382"/>
          </a:xfrm>
          <a:prstGeom prst="straightConnector1">
            <a:avLst/>
          </a:prstGeom>
          <a:ln w="762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ECEB56C-A237-48AD-A06B-76DFA9426478}"/>
              </a:ext>
            </a:extLst>
          </p:cNvPr>
          <p:cNvSpPr txBox="1"/>
          <p:nvPr/>
        </p:nvSpPr>
        <p:spPr>
          <a:xfrm>
            <a:off x="5346928" y="4808718"/>
            <a:ext cx="1733616" cy="646331"/>
          </a:xfrm>
          <a:prstGeom prst="rect">
            <a:avLst/>
          </a:prstGeom>
          <a:solidFill>
            <a:srgbClr val="FF6600"/>
          </a:solidFill>
          <a:ln w="38100">
            <a:solidFill>
              <a:srgbClr val="2806BA"/>
            </a:solidFill>
          </a:ln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Bellevue Middle</a:t>
            </a:r>
          </a:p>
          <a:p>
            <a:r>
              <a:rPr lang="en-US" b="1">
                <a:solidFill>
                  <a:schemeClr val="bg1"/>
                </a:solidFill>
              </a:rPr>
              <a:t>Optional School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BE5F8E-1C37-41B2-B74C-0AB3793A47A1}"/>
              </a:ext>
            </a:extLst>
          </p:cNvPr>
          <p:cNvSpPr txBox="1"/>
          <p:nvPr/>
        </p:nvSpPr>
        <p:spPr>
          <a:xfrm>
            <a:off x="9628243" y="5028955"/>
            <a:ext cx="1998789" cy="338554"/>
          </a:xfrm>
          <a:prstGeom prst="rect">
            <a:avLst/>
          </a:prstGeom>
          <a:solidFill>
            <a:srgbClr val="FF6600"/>
          </a:solidFill>
          <a:ln w="28575">
            <a:solidFill>
              <a:srgbClr val="2806BA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6</a:t>
            </a:r>
            <a:r>
              <a:rPr lang="en-US" sz="1600" baseline="30000">
                <a:solidFill>
                  <a:schemeClr val="bg1"/>
                </a:solidFill>
              </a:rPr>
              <a:t>th</a:t>
            </a:r>
            <a:r>
              <a:rPr lang="en-US" sz="1600">
                <a:solidFill>
                  <a:schemeClr val="bg1"/>
                </a:solidFill>
              </a:rPr>
              <a:t> grade enters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4AD2B-25C9-49A2-9B36-75FCF5241EF7}"/>
              </a:ext>
            </a:extLst>
          </p:cNvPr>
          <p:cNvSpPr txBox="1"/>
          <p:nvPr/>
        </p:nvSpPr>
        <p:spPr>
          <a:xfrm rot="20967297">
            <a:off x="8574158" y="3036450"/>
            <a:ext cx="994700" cy="215444"/>
          </a:xfrm>
          <a:prstGeom prst="rect">
            <a:avLst/>
          </a:prstGeom>
          <a:solidFill>
            <a:srgbClr val="2806BA"/>
          </a:solidFill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</a:rPr>
              <a:t>Welcome Bobcats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9C33E2-DFB2-45F8-B7F7-A059B3C23351}"/>
              </a:ext>
            </a:extLst>
          </p:cNvPr>
          <p:cNvSpPr txBox="1"/>
          <p:nvPr/>
        </p:nvSpPr>
        <p:spPr>
          <a:xfrm>
            <a:off x="414556" y="5825854"/>
            <a:ext cx="11368122" cy="646331"/>
          </a:xfrm>
          <a:prstGeom prst="rect">
            <a:avLst/>
          </a:prstGeom>
          <a:solidFill>
            <a:srgbClr val="2806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Parents please drop your kids off in front of the school.  We want to limit students walking across the street. Bellevue Boulevard is a very busy street and we want to ensure your child’s safety at all times.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BDF566-606D-47A4-A336-2943460DEB22}"/>
              </a:ext>
            </a:extLst>
          </p:cNvPr>
          <p:cNvSpPr txBox="1"/>
          <p:nvPr/>
        </p:nvSpPr>
        <p:spPr>
          <a:xfrm>
            <a:off x="1362238" y="431424"/>
            <a:ext cx="2363980" cy="369332"/>
          </a:xfrm>
          <a:prstGeom prst="rect">
            <a:avLst/>
          </a:prstGeom>
          <a:solidFill>
            <a:srgbClr val="3900AC"/>
          </a:solidFill>
          <a:ln w="762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School Hours 8:05-3:15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6C6845-00CE-4B5B-80F5-10696D98A38D}"/>
              </a:ext>
            </a:extLst>
          </p:cNvPr>
          <p:cNvSpPr txBox="1"/>
          <p:nvPr/>
        </p:nvSpPr>
        <p:spPr>
          <a:xfrm>
            <a:off x="8263656" y="380627"/>
            <a:ext cx="2363980" cy="369332"/>
          </a:xfrm>
          <a:prstGeom prst="rect">
            <a:avLst/>
          </a:prstGeom>
          <a:solidFill>
            <a:srgbClr val="3900AC"/>
          </a:solidFill>
          <a:ln w="762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School Hours 8:05-3:15</a:t>
            </a:r>
          </a:p>
        </p:txBody>
      </p:sp>
    </p:spTree>
    <p:extLst>
      <p:ext uri="{BB962C8B-B14F-4D97-AF65-F5344CB8AC3E}">
        <p14:creationId xmlns:p14="http://schemas.microsoft.com/office/powerpoint/2010/main" val="2895283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01BD2335A78043BD606498AB65C23C" ma:contentTypeVersion="11" ma:contentTypeDescription="Create a new document." ma:contentTypeScope="" ma:versionID="d48e945d7f01a1d6d6746ed3ef87b729">
  <xsd:schema xmlns:xsd="http://www.w3.org/2001/XMLSchema" xmlns:xs="http://www.w3.org/2001/XMLSchema" xmlns:p="http://schemas.microsoft.com/office/2006/metadata/properties" xmlns:ns1="http://schemas.microsoft.com/sharepoint/v3" xmlns:ns3="2411c033-045c-450b-a965-90bb475bcb9e" targetNamespace="http://schemas.microsoft.com/office/2006/metadata/properties" ma:root="true" ma:fieldsID="84be534e4aa00dcc8493918d1cde828c" ns1:_="" ns3:_="">
    <xsd:import namespace="http://schemas.microsoft.com/sharepoint/v3"/>
    <xsd:import namespace="2411c033-045c-450b-a965-90bb475bcb9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11c033-045c-450b-a965-90bb475bcb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5EF1285-76B2-4358-B2A3-FB61DDE0A2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7BB7E5-3926-4A3D-A597-657F5EEF822B}">
  <ds:schemaRefs>
    <ds:schemaRef ds:uri="2411c033-045c-450b-a965-90bb475bcb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6E769FF-0827-4470-A2B7-EFBBCA75F55B}">
  <ds:schemaRefs>
    <ds:schemaRef ds:uri="http://schemas.openxmlformats.org/package/2006/metadata/core-properties"/>
    <ds:schemaRef ds:uri="http://www.w3.org/XML/1998/namespace"/>
    <ds:schemaRef ds:uri="http://schemas.microsoft.com/sharepoint/v3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2411c033-045c-450b-a965-90bb475bcb9e"/>
    <ds:schemaRef ds:uri="http://schemas.microsoft.com/office/infopath/2007/PartnerControl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790</Words>
  <Application>Microsoft Office PowerPoint</Application>
  <PresentationFormat>Widescreen</PresentationFormat>
  <Paragraphs>137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Bellevue Optional Middle School Administrative Team</vt:lpstr>
      <vt:lpstr>6th Grade Academy Professors, Dean  and Professional School Counselor</vt:lpstr>
      <vt:lpstr>6th Grade Academy Exploratory Professors</vt:lpstr>
      <vt:lpstr>6th Grade Academy 1st Week Goals </vt:lpstr>
      <vt:lpstr>PowerPoint Presentation</vt:lpstr>
      <vt:lpstr>What 6th Grade students wear?</vt:lpstr>
      <vt:lpstr>What students don’t wear!</vt:lpstr>
      <vt:lpstr>The 1st Day</vt:lpstr>
      <vt:lpstr>YMCA   Y Care  Meeting all your before and afterschool care needs</vt:lpstr>
      <vt:lpstr>School Supplies</vt:lpstr>
      <vt:lpstr>Summer Recommendations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A MARABLE</dc:creator>
  <cp:lastModifiedBy>ELIZABETH A MARABLE</cp:lastModifiedBy>
  <cp:revision>310</cp:revision>
  <cp:lastPrinted>2021-08-19T14:55:34Z</cp:lastPrinted>
  <dcterms:created xsi:type="dcterms:W3CDTF">2021-07-26T16:22:21Z</dcterms:created>
  <dcterms:modified xsi:type="dcterms:W3CDTF">2023-07-05T14:38:46Z</dcterms:modified>
</cp:coreProperties>
</file>